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  <p:sldMasterId id="2147483656" r:id="rId2"/>
  </p:sldMasterIdLst>
  <p:notesMasterIdLst>
    <p:notesMasterId r:id="rId24"/>
  </p:notesMasterIdLst>
  <p:sldIdLst>
    <p:sldId id="269" r:id="rId3"/>
    <p:sldId id="263" r:id="rId4"/>
    <p:sldId id="267" r:id="rId5"/>
    <p:sldId id="266" r:id="rId6"/>
    <p:sldId id="264" r:id="rId7"/>
    <p:sldId id="262" r:id="rId8"/>
    <p:sldId id="268" r:id="rId9"/>
    <p:sldId id="265" r:id="rId10"/>
    <p:sldId id="313" r:id="rId11"/>
    <p:sldId id="315" r:id="rId12"/>
    <p:sldId id="302" r:id="rId13"/>
    <p:sldId id="318" r:id="rId14"/>
    <p:sldId id="306" r:id="rId15"/>
    <p:sldId id="319" r:id="rId16"/>
    <p:sldId id="308" r:id="rId17"/>
    <p:sldId id="312" r:id="rId18"/>
    <p:sldId id="320" r:id="rId19"/>
    <p:sldId id="321" r:id="rId20"/>
    <p:sldId id="307" r:id="rId21"/>
    <p:sldId id="309" r:id="rId22"/>
    <p:sldId id="259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9A345"/>
    <a:srgbClr val="242D65"/>
    <a:srgbClr val="091822"/>
    <a:srgbClr val="69C8C2"/>
    <a:srgbClr val="252D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CB530B7-CA44-4AD3-9BED-248DDFCBCB44}" v="19" dt="2022-08-29T00:24:04.336"/>
    <p1510:client id="{C95C4EA0-5F8D-4BD0-A661-A2604011A8F0}" v="15" dt="2022-08-29T11:05:40.11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C28726-4ACB-49C7-A66B-AB5321A1DC01}" type="datetimeFigureOut">
              <a:rPr lang="en-AU" smtClean="0"/>
              <a:t>13/10/2022</a:t>
            </a:fld>
            <a:endParaRPr lang="en-AU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F484EA-CAF7-44B8-B442-E49036DAC2A0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2952801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39D8D5-E600-4A22-AF2B-8F097BE8A062}" type="slidenum">
              <a:rPr lang="en-NZ" smtClean="0"/>
              <a:pPr/>
              <a:t>9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8186611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A18EC08-74A3-422F-819E-F88B6B52F766}" type="slidenum">
              <a:rPr lang="en-GB" smtClean="0"/>
              <a:pPr/>
              <a:t>10</a:t>
            </a:fld>
            <a:endParaRPr lang="en-GB" dirty="0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AU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39D8D5-E600-4A22-AF2B-8F097BE8A062}" type="slidenum">
              <a:rPr lang="en-NZ" smtClean="0"/>
              <a:pPr/>
              <a:t>11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8186611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39D8D5-E600-4A22-AF2B-8F097BE8A062}" type="slidenum">
              <a:rPr lang="en-NZ" smtClean="0"/>
              <a:pPr/>
              <a:t>12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8763644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39D8D5-E600-4A22-AF2B-8F097BE8A062}" type="slidenum">
              <a:rPr lang="en-NZ" smtClean="0"/>
              <a:pPr/>
              <a:t>13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8186611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39D8D5-E600-4A22-AF2B-8F097BE8A062}" type="slidenum">
              <a:rPr lang="en-NZ" smtClean="0"/>
              <a:pPr/>
              <a:t>14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6812072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EFBE07-618E-4D8D-8081-C0AC02876E6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7854863" cy="56643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42D65"/>
                </a:solidFill>
              </a:defRPr>
            </a:lvl1pPr>
          </a:lstStyle>
          <a:p>
            <a:r>
              <a:rPr lang="en-US" dirty="0"/>
              <a:t>EXAMPLE HEADING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ACA43D1-1F02-47AC-B5C2-1565DEFB486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156634" y="958153"/>
            <a:ext cx="2580254" cy="1233902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3992E0C2-6A84-4F8C-A7FC-E8109C85EF8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156634" y="2562528"/>
            <a:ext cx="2580254" cy="1233902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D2A404A1-F58D-4D69-89F8-34777380D96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156634" y="4166904"/>
            <a:ext cx="2580254" cy="1233902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F4F3DDA3-57B3-46BB-9D22-FD801091ABE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946324"/>
            <a:ext cx="7854950" cy="381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9A345"/>
                </a:solidFill>
                <a:latin typeface="Montserrat Black" panose="00000A00000000000000" pitchFamily="50" charset="0"/>
              </a:defRPr>
            </a:lvl1pPr>
          </a:lstStyle>
          <a:p>
            <a:pPr lvl="0"/>
            <a:r>
              <a:rPr lang="en-US" dirty="0"/>
              <a:t>EXAMPLE SUB HEADING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C82A1708-2917-4267-9C93-E8BCE57E838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1428750"/>
            <a:ext cx="7854950" cy="38322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AU" dirty="0">
                <a:solidFill>
                  <a:schemeClr val="bg2">
                    <a:lumMod val="25000"/>
                  </a:schemeClr>
                </a:solidFill>
              </a:rPr>
              <a:t>Lorem ipsum </a:t>
            </a:r>
            <a:r>
              <a:rPr lang="en-AU" dirty="0" err="1">
                <a:solidFill>
                  <a:schemeClr val="bg2">
                    <a:lumMod val="25000"/>
                  </a:schemeClr>
                </a:solidFill>
              </a:rPr>
              <a:t>dolor</a:t>
            </a:r>
            <a:r>
              <a:rPr lang="en-AU" dirty="0">
                <a:solidFill>
                  <a:schemeClr val="bg2">
                    <a:lumMod val="25000"/>
                  </a:schemeClr>
                </a:solidFill>
              </a:rPr>
              <a:t> sit </a:t>
            </a:r>
            <a:r>
              <a:rPr lang="en-AU" dirty="0" err="1">
                <a:solidFill>
                  <a:schemeClr val="bg2">
                    <a:lumMod val="25000"/>
                  </a:schemeClr>
                </a:solidFill>
              </a:rPr>
              <a:t>amet</a:t>
            </a:r>
            <a:r>
              <a:rPr lang="en-AU" dirty="0">
                <a:solidFill>
                  <a:schemeClr val="bg2">
                    <a:lumMod val="25000"/>
                  </a:schemeClr>
                </a:solidFill>
              </a:rPr>
              <a:t>, </a:t>
            </a:r>
            <a:r>
              <a:rPr lang="en-AU" dirty="0" err="1">
                <a:solidFill>
                  <a:schemeClr val="bg2">
                    <a:lumMod val="25000"/>
                  </a:schemeClr>
                </a:solidFill>
              </a:rPr>
              <a:t>consectetur</a:t>
            </a:r>
            <a:r>
              <a:rPr lang="en-AU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AU" dirty="0" err="1">
                <a:solidFill>
                  <a:schemeClr val="bg2">
                    <a:lumMod val="25000"/>
                  </a:schemeClr>
                </a:solidFill>
              </a:rPr>
              <a:t>adipiscing</a:t>
            </a:r>
            <a:r>
              <a:rPr lang="en-AU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AU" dirty="0" err="1">
                <a:solidFill>
                  <a:schemeClr val="bg2">
                    <a:lumMod val="25000"/>
                  </a:schemeClr>
                </a:solidFill>
              </a:rPr>
              <a:t>elit</a:t>
            </a:r>
            <a:r>
              <a:rPr lang="en-AU" dirty="0">
                <a:solidFill>
                  <a:schemeClr val="bg2">
                    <a:lumMod val="25000"/>
                  </a:schemeClr>
                </a:solidFill>
              </a:rPr>
              <a:t>. Sed </a:t>
            </a:r>
            <a:r>
              <a:rPr lang="en-AU" dirty="0" err="1">
                <a:solidFill>
                  <a:schemeClr val="bg2">
                    <a:lumMod val="25000"/>
                  </a:schemeClr>
                </a:solidFill>
              </a:rPr>
              <a:t>condimentum</a:t>
            </a:r>
            <a:r>
              <a:rPr lang="en-AU" dirty="0">
                <a:solidFill>
                  <a:schemeClr val="bg2">
                    <a:lumMod val="25000"/>
                  </a:schemeClr>
                </a:solidFill>
              </a:rPr>
              <a:t>, nisi ac </a:t>
            </a:r>
            <a:r>
              <a:rPr lang="en-AU" dirty="0" err="1">
                <a:solidFill>
                  <a:schemeClr val="bg2">
                    <a:lumMod val="25000"/>
                  </a:schemeClr>
                </a:solidFill>
              </a:rPr>
              <a:t>facilisis</a:t>
            </a:r>
            <a:r>
              <a:rPr lang="en-AU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AU" dirty="0" err="1">
                <a:solidFill>
                  <a:schemeClr val="bg2">
                    <a:lumMod val="25000"/>
                  </a:schemeClr>
                </a:solidFill>
              </a:rPr>
              <a:t>tincidunt</a:t>
            </a:r>
            <a:r>
              <a:rPr lang="en-AU" dirty="0">
                <a:solidFill>
                  <a:schemeClr val="bg2">
                    <a:lumMod val="25000"/>
                  </a:schemeClr>
                </a:solidFill>
              </a:rPr>
              <a:t>, lorem </a:t>
            </a:r>
            <a:r>
              <a:rPr lang="en-AU" dirty="0" err="1">
                <a:solidFill>
                  <a:schemeClr val="bg2">
                    <a:lumMod val="25000"/>
                  </a:schemeClr>
                </a:solidFill>
              </a:rPr>
              <a:t>lorem</a:t>
            </a:r>
            <a:r>
              <a:rPr lang="en-AU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AU" dirty="0" err="1">
                <a:solidFill>
                  <a:schemeClr val="bg2">
                    <a:lumMod val="25000"/>
                  </a:schemeClr>
                </a:solidFill>
              </a:rPr>
              <a:t>tincidunt</a:t>
            </a:r>
            <a:r>
              <a:rPr lang="en-AU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AU" dirty="0" err="1">
                <a:solidFill>
                  <a:schemeClr val="bg2">
                    <a:lumMod val="25000"/>
                  </a:schemeClr>
                </a:solidFill>
              </a:rPr>
              <a:t>sem</a:t>
            </a:r>
            <a:r>
              <a:rPr lang="en-AU" dirty="0">
                <a:solidFill>
                  <a:schemeClr val="bg2">
                    <a:lumMod val="25000"/>
                  </a:schemeClr>
                </a:solidFill>
              </a:rPr>
              <a:t>, </a:t>
            </a:r>
            <a:r>
              <a:rPr lang="en-AU" dirty="0" err="1">
                <a:solidFill>
                  <a:schemeClr val="bg2">
                    <a:lumMod val="25000"/>
                  </a:schemeClr>
                </a:solidFill>
              </a:rPr>
              <a:t>ornare</a:t>
            </a:r>
            <a:r>
              <a:rPr lang="en-AU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AU" dirty="0" err="1">
                <a:solidFill>
                  <a:schemeClr val="bg2">
                    <a:lumMod val="25000"/>
                  </a:schemeClr>
                </a:solidFill>
              </a:rPr>
              <a:t>efficitur</a:t>
            </a:r>
            <a:r>
              <a:rPr lang="en-AU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AU" dirty="0" err="1">
                <a:solidFill>
                  <a:schemeClr val="bg2">
                    <a:lumMod val="25000"/>
                  </a:schemeClr>
                </a:solidFill>
              </a:rPr>
              <a:t>neque</a:t>
            </a:r>
            <a:r>
              <a:rPr lang="en-AU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AU" dirty="0" err="1">
                <a:solidFill>
                  <a:schemeClr val="bg2">
                    <a:lumMod val="25000"/>
                  </a:schemeClr>
                </a:solidFill>
              </a:rPr>
              <a:t>arcu</a:t>
            </a:r>
            <a:r>
              <a:rPr lang="en-AU" dirty="0">
                <a:solidFill>
                  <a:schemeClr val="bg2">
                    <a:lumMod val="25000"/>
                  </a:schemeClr>
                </a:solidFill>
              </a:rPr>
              <a:t> sed </a:t>
            </a:r>
            <a:r>
              <a:rPr lang="en-AU" dirty="0" err="1">
                <a:solidFill>
                  <a:schemeClr val="bg2">
                    <a:lumMod val="25000"/>
                  </a:schemeClr>
                </a:solidFill>
              </a:rPr>
              <a:t>nunc</a:t>
            </a:r>
            <a:r>
              <a:rPr lang="en-AU" dirty="0">
                <a:solidFill>
                  <a:schemeClr val="bg2">
                    <a:lumMod val="25000"/>
                  </a:schemeClr>
                </a:solidFill>
              </a:rPr>
              <a:t>. </a:t>
            </a:r>
          </a:p>
          <a:p>
            <a:endParaRPr lang="en-AU" dirty="0">
              <a:solidFill>
                <a:schemeClr val="bg2">
                  <a:lumMod val="2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 err="1">
                <a:solidFill>
                  <a:schemeClr val="bg2">
                    <a:lumMod val="25000"/>
                  </a:schemeClr>
                </a:solidFill>
              </a:rPr>
              <a:t>Aenean</a:t>
            </a:r>
            <a:r>
              <a:rPr lang="en-AU" dirty="0">
                <a:solidFill>
                  <a:schemeClr val="bg2">
                    <a:lumMod val="25000"/>
                  </a:schemeClr>
                </a:solidFill>
              </a:rPr>
              <a:t> ac </a:t>
            </a:r>
            <a:r>
              <a:rPr lang="en-AU" dirty="0" err="1">
                <a:solidFill>
                  <a:schemeClr val="bg2">
                    <a:lumMod val="25000"/>
                  </a:schemeClr>
                </a:solidFill>
              </a:rPr>
              <a:t>nisl</a:t>
            </a:r>
            <a:r>
              <a:rPr lang="en-AU" dirty="0">
                <a:solidFill>
                  <a:schemeClr val="bg2">
                    <a:lumMod val="25000"/>
                  </a:schemeClr>
                </a:solidFill>
              </a:rPr>
              <a:t> porta, </a:t>
            </a:r>
            <a:r>
              <a:rPr lang="en-AU" dirty="0" err="1">
                <a:solidFill>
                  <a:schemeClr val="bg2">
                    <a:lumMod val="25000"/>
                  </a:schemeClr>
                </a:solidFill>
              </a:rPr>
              <a:t>fringilla</a:t>
            </a:r>
            <a:r>
              <a:rPr lang="en-AU" dirty="0">
                <a:solidFill>
                  <a:schemeClr val="bg2">
                    <a:lumMod val="25000"/>
                  </a:schemeClr>
                </a:solidFill>
              </a:rPr>
              <a:t> diam et, </a:t>
            </a:r>
            <a:r>
              <a:rPr lang="en-AU" dirty="0" err="1">
                <a:solidFill>
                  <a:schemeClr val="bg2">
                    <a:lumMod val="25000"/>
                  </a:schemeClr>
                </a:solidFill>
              </a:rPr>
              <a:t>aliquam</a:t>
            </a:r>
            <a:r>
              <a:rPr lang="en-AU" dirty="0">
                <a:solidFill>
                  <a:schemeClr val="bg2">
                    <a:lumMod val="25000"/>
                  </a:schemeClr>
                </a:solidFill>
              </a:rPr>
              <a:t> nisi.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 err="1">
                <a:solidFill>
                  <a:schemeClr val="bg2">
                    <a:lumMod val="25000"/>
                  </a:schemeClr>
                </a:solidFill>
              </a:rPr>
              <a:t>Quisque</a:t>
            </a:r>
            <a:r>
              <a:rPr lang="en-AU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AU" dirty="0" err="1">
                <a:solidFill>
                  <a:schemeClr val="bg2">
                    <a:lumMod val="25000"/>
                  </a:schemeClr>
                </a:solidFill>
              </a:rPr>
              <a:t>congue</a:t>
            </a:r>
            <a:r>
              <a:rPr lang="en-AU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AU" dirty="0" err="1">
                <a:solidFill>
                  <a:schemeClr val="bg2">
                    <a:lumMod val="25000"/>
                  </a:schemeClr>
                </a:solidFill>
              </a:rPr>
              <a:t>lectus</a:t>
            </a:r>
            <a:r>
              <a:rPr lang="en-AU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AU" dirty="0" err="1">
                <a:solidFill>
                  <a:schemeClr val="bg2">
                    <a:lumMod val="25000"/>
                  </a:schemeClr>
                </a:solidFill>
              </a:rPr>
              <a:t>volutpat</a:t>
            </a:r>
            <a:r>
              <a:rPr lang="en-AU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AU" dirty="0" err="1">
                <a:solidFill>
                  <a:schemeClr val="bg2">
                    <a:lumMod val="25000"/>
                  </a:schemeClr>
                </a:solidFill>
              </a:rPr>
              <a:t>justo</a:t>
            </a:r>
            <a:r>
              <a:rPr lang="en-AU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AU" dirty="0" err="1">
                <a:solidFill>
                  <a:schemeClr val="bg2">
                    <a:lumMod val="25000"/>
                  </a:schemeClr>
                </a:solidFill>
              </a:rPr>
              <a:t>lobortis</a:t>
            </a:r>
            <a:r>
              <a:rPr lang="en-AU" dirty="0">
                <a:solidFill>
                  <a:schemeClr val="bg2">
                    <a:lumMod val="25000"/>
                  </a:schemeClr>
                </a:solidFill>
              </a:rPr>
              <a:t>, non </a:t>
            </a:r>
            <a:r>
              <a:rPr lang="en-AU" dirty="0" err="1">
                <a:solidFill>
                  <a:schemeClr val="bg2">
                    <a:lumMod val="25000"/>
                  </a:schemeClr>
                </a:solidFill>
              </a:rPr>
              <a:t>ultrices</a:t>
            </a:r>
            <a:r>
              <a:rPr lang="en-AU" dirty="0">
                <a:solidFill>
                  <a:schemeClr val="bg2">
                    <a:lumMod val="25000"/>
                  </a:schemeClr>
                </a:solidFill>
              </a:rPr>
              <a:t> lorem </a:t>
            </a:r>
            <a:r>
              <a:rPr lang="en-AU" dirty="0" err="1">
                <a:solidFill>
                  <a:schemeClr val="bg2">
                    <a:lumMod val="25000"/>
                  </a:schemeClr>
                </a:solidFill>
              </a:rPr>
              <a:t>consequat</a:t>
            </a:r>
            <a:r>
              <a:rPr lang="en-AU" dirty="0">
                <a:solidFill>
                  <a:schemeClr val="bg2">
                    <a:lumMod val="25000"/>
                  </a:schemeClr>
                </a:solidFill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 err="1">
                <a:solidFill>
                  <a:schemeClr val="bg2">
                    <a:lumMod val="25000"/>
                  </a:schemeClr>
                </a:solidFill>
              </a:rPr>
              <a:t>Nullam</a:t>
            </a:r>
            <a:r>
              <a:rPr lang="en-AU" dirty="0">
                <a:solidFill>
                  <a:schemeClr val="bg2">
                    <a:lumMod val="25000"/>
                  </a:schemeClr>
                </a:solidFill>
              </a:rPr>
              <a:t> dictum </a:t>
            </a:r>
            <a:r>
              <a:rPr lang="en-AU" dirty="0" err="1">
                <a:solidFill>
                  <a:schemeClr val="bg2">
                    <a:lumMod val="25000"/>
                  </a:schemeClr>
                </a:solidFill>
              </a:rPr>
              <a:t>arcu</a:t>
            </a:r>
            <a:r>
              <a:rPr lang="en-AU" dirty="0">
                <a:solidFill>
                  <a:schemeClr val="bg2">
                    <a:lumMod val="25000"/>
                  </a:schemeClr>
                </a:solidFill>
              </a:rPr>
              <a:t> in </a:t>
            </a:r>
            <a:r>
              <a:rPr lang="en-AU" dirty="0" err="1">
                <a:solidFill>
                  <a:schemeClr val="bg2">
                    <a:lumMod val="25000"/>
                  </a:schemeClr>
                </a:solidFill>
              </a:rPr>
              <a:t>lectus</a:t>
            </a:r>
            <a:r>
              <a:rPr lang="en-AU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AU" dirty="0" err="1">
                <a:solidFill>
                  <a:schemeClr val="bg2">
                    <a:lumMod val="25000"/>
                  </a:schemeClr>
                </a:solidFill>
              </a:rPr>
              <a:t>interdum</a:t>
            </a:r>
            <a:r>
              <a:rPr lang="en-AU" dirty="0">
                <a:solidFill>
                  <a:schemeClr val="bg2">
                    <a:lumMod val="25000"/>
                  </a:schemeClr>
                </a:solidFill>
              </a:rPr>
              <a:t> dictum.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 err="1">
                <a:solidFill>
                  <a:schemeClr val="bg2">
                    <a:lumMod val="25000"/>
                  </a:schemeClr>
                </a:solidFill>
              </a:rPr>
              <a:t>Praesent</a:t>
            </a:r>
            <a:r>
              <a:rPr lang="en-AU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AU" dirty="0" err="1">
                <a:solidFill>
                  <a:schemeClr val="bg2">
                    <a:lumMod val="25000"/>
                  </a:schemeClr>
                </a:solidFill>
              </a:rPr>
              <a:t>sodales</a:t>
            </a:r>
            <a:r>
              <a:rPr lang="en-AU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AU" dirty="0" err="1">
                <a:solidFill>
                  <a:schemeClr val="bg2">
                    <a:lumMod val="25000"/>
                  </a:schemeClr>
                </a:solidFill>
              </a:rPr>
              <a:t>erat</a:t>
            </a:r>
            <a:r>
              <a:rPr lang="en-AU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AU" dirty="0" err="1">
                <a:solidFill>
                  <a:schemeClr val="bg2">
                    <a:lumMod val="25000"/>
                  </a:schemeClr>
                </a:solidFill>
              </a:rPr>
              <a:t>eu</a:t>
            </a:r>
            <a:r>
              <a:rPr lang="en-AU" dirty="0">
                <a:solidFill>
                  <a:schemeClr val="bg2">
                    <a:lumMod val="25000"/>
                  </a:schemeClr>
                </a:solidFill>
              </a:rPr>
              <a:t> gravida </a:t>
            </a:r>
            <a:r>
              <a:rPr lang="en-AU" dirty="0" err="1">
                <a:solidFill>
                  <a:schemeClr val="bg2">
                    <a:lumMod val="25000"/>
                  </a:schemeClr>
                </a:solidFill>
              </a:rPr>
              <a:t>posuere</a:t>
            </a:r>
            <a:r>
              <a:rPr lang="en-AU" dirty="0">
                <a:solidFill>
                  <a:schemeClr val="bg2">
                    <a:lumMod val="25000"/>
                  </a:schemeClr>
                </a:solidFill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 err="1">
                <a:solidFill>
                  <a:schemeClr val="bg2">
                    <a:lumMod val="25000"/>
                  </a:schemeClr>
                </a:solidFill>
              </a:rPr>
              <a:t>Phasellus</a:t>
            </a:r>
            <a:r>
              <a:rPr lang="en-AU" dirty="0">
                <a:solidFill>
                  <a:schemeClr val="bg2">
                    <a:lumMod val="25000"/>
                  </a:schemeClr>
                </a:solidFill>
              </a:rPr>
              <a:t> porta </a:t>
            </a:r>
            <a:r>
              <a:rPr lang="en-AU" dirty="0" err="1">
                <a:solidFill>
                  <a:schemeClr val="bg2">
                    <a:lumMod val="25000"/>
                  </a:schemeClr>
                </a:solidFill>
              </a:rPr>
              <a:t>tortor</a:t>
            </a:r>
            <a:r>
              <a:rPr lang="en-AU" dirty="0">
                <a:solidFill>
                  <a:schemeClr val="bg2">
                    <a:lumMod val="25000"/>
                  </a:schemeClr>
                </a:solidFill>
              </a:rPr>
              <a:t> et </a:t>
            </a:r>
            <a:r>
              <a:rPr lang="en-AU" dirty="0" err="1">
                <a:solidFill>
                  <a:schemeClr val="bg2">
                    <a:lumMod val="25000"/>
                  </a:schemeClr>
                </a:solidFill>
              </a:rPr>
              <a:t>volutpat</a:t>
            </a:r>
            <a:r>
              <a:rPr lang="en-AU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AU" dirty="0" err="1">
                <a:solidFill>
                  <a:schemeClr val="bg2">
                    <a:lumMod val="25000"/>
                  </a:schemeClr>
                </a:solidFill>
              </a:rPr>
              <a:t>consequat</a:t>
            </a:r>
            <a:r>
              <a:rPr lang="en-AU" dirty="0">
                <a:solidFill>
                  <a:schemeClr val="bg2">
                    <a:lumMod val="25000"/>
                  </a:schemeClr>
                </a:solidFill>
              </a:rPr>
              <a:t>.</a:t>
            </a:r>
          </a:p>
          <a:p>
            <a:endParaRPr lang="en-AU" dirty="0"/>
          </a:p>
          <a:p>
            <a:pPr lvl="0"/>
            <a:r>
              <a:rPr lang="en-AU" dirty="0" err="1"/>
              <a:t>Hsertnaetnwertnqernqetn</a:t>
            </a:r>
            <a:r>
              <a:rPr lang="en-AU" dirty="0"/>
              <a:t> 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A3A265B-25F1-0B5E-CDB4-4E35FA856C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571745"/>
            <a:ext cx="12192000" cy="1286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8107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EFBE07-618E-4D8D-8081-C0AC02876E6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811005" cy="56643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42D65"/>
                </a:solidFill>
              </a:defRPr>
            </a:lvl1pPr>
          </a:lstStyle>
          <a:p>
            <a:r>
              <a:rPr lang="en-US" dirty="0"/>
              <a:t>EXAMPLE HEADING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F4F3DDA3-57B3-46BB-9D22-FD801091ABE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199" y="946324"/>
            <a:ext cx="10811005" cy="381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9A345"/>
                </a:solidFill>
                <a:latin typeface="Montserrat Black" panose="00000A00000000000000" pitchFamily="50" charset="0"/>
              </a:defRPr>
            </a:lvl1pPr>
          </a:lstStyle>
          <a:p>
            <a:pPr lvl="0"/>
            <a:r>
              <a:rPr lang="en-US" dirty="0"/>
              <a:t>EXAMPLE SUB HEADING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FBA7C53-F412-93E1-A06D-340D2FD416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571745"/>
            <a:ext cx="12192000" cy="1286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3843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EFBE07-618E-4D8D-8081-C0AC02876E6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923740" cy="56643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42D65"/>
                </a:solidFill>
              </a:defRPr>
            </a:lvl1pPr>
          </a:lstStyle>
          <a:p>
            <a:r>
              <a:rPr lang="en-US" dirty="0"/>
              <a:t>EXAMPLE HEADING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F4F3DDA3-57B3-46BB-9D22-FD801091ABE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946324"/>
            <a:ext cx="10923740" cy="381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9A345"/>
                </a:solidFill>
                <a:latin typeface="Montserrat Black" panose="00000A00000000000000" pitchFamily="50" charset="0"/>
              </a:defRPr>
            </a:lvl1pPr>
          </a:lstStyle>
          <a:p>
            <a:pPr lvl="0"/>
            <a:r>
              <a:rPr lang="en-US" dirty="0"/>
              <a:t>EXAMPLE SUB HEADING</a:t>
            </a:r>
          </a:p>
        </p:txBody>
      </p:sp>
      <p:sp>
        <p:nvSpPr>
          <p:cNvPr id="4" name="Table Placeholder 3">
            <a:extLst>
              <a:ext uri="{FF2B5EF4-FFF2-40B4-BE49-F238E27FC236}">
                <a16:creationId xmlns:a16="http://schemas.microsoft.com/office/drawing/2014/main" id="{A90BC4B4-6585-4840-8672-867F95FCA2E9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>
          <a:xfrm>
            <a:off x="838200" y="1766888"/>
            <a:ext cx="10923740" cy="206533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51970E9-DF33-445F-838F-1F486EB3137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8200" y="4195763"/>
            <a:ext cx="10923740" cy="727075"/>
          </a:xfrm>
          <a:prstGeom prst="rect">
            <a:avLst/>
          </a:prstGeom>
        </p:spPr>
        <p:txBody>
          <a:bodyPr/>
          <a:lstStyle>
            <a:lvl1pPr>
              <a:defRPr b="1" i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6C42878-EC24-3F5A-8466-40FCDC1FC59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571745"/>
            <a:ext cx="12192000" cy="1286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3052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C2C4564-E5EC-49BA-A6D8-E9DC711E9E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873516" cy="56643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42D65"/>
                </a:solidFill>
              </a:defRPr>
            </a:lvl1pPr>
          </a:lstStyle>
          <a:p>
            <a:r>
              <a:rPr lang="en-US" dirty="0"/>
              <a:t>EXAMPLE HEADING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22E3A424-7E91-427C-BC4D-B3AE76E5AAD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946324"/>
            <a:ext cx="10873636" cy="381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9A345"/>
                </a:solidFill>
                <a:latin typeface="Montserrat Black" panose="00000A00000000000000" pitchFamily="50" charset="0"/>
              </a:defRPr>
            </a:lvl1pPr>
          </a:lstStyle>
          <a:p>
            <a:pPr lvl="0"/>
            <a:r>
              <a:rPr lang="en-US" dirty="0"/>
              <a:t>EXAMPLE SUB HEADING</a:t>
            </a:r>
          </a:p>
        </p:txBody>
      </p:sp>
      <p:sp>
        <p:nvSpPr>
          <p:cNvPr id="6" name="Text Placeholder 14">
            <a:extLst>
              <a:ext uri="{FF2B5EF4-FFF2-40B4-BE49-F238E27FC236}">
                <a16:creationId xmlns:a16="http://schemas.microsoft.com/office/drawing/2014/main" id="{48C786A1-7E37-43C5-85B3-F70B7321067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1428750"/>
            <a:ext cx="10873636" cy="383222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>
                <a:solidFill>
                  <a:srgbClr val="69C8C2"/>
                </a:solidFill>
              </a:defRPr>
            </a:lvl1pPr>
          </a:lstStyle>
          <a:p>
            <a:r>
              <a:rPr lang="en-AU" dirty="0">
                <a:solidFill>
                  <a:schemeClr val="bg2">
                    <a:lumMod val="25000"/>
                  </a:schemeClr>
                </a:solidFill>
              </a:rPr>
              <a:t>Lorem ipsum </a:t>
            </a:r>
            <a:r>
              <a:rPr lang="en-AU" dirty="0" err="1">
                <a:solidFill>
                  <a:schemeClr val="bg2">
                    <a:lumMod val="25000"/>
                  </a:schemeClr>
                </a:solidFill>
              </a:rPr>
              <a:t>dolor</a:t>
            </a:r>
            <a:r>
              <a:rPr lang="en-AU" dirty="0">
                <a:solidFill>
                  <a:schemeClr val="bg2">
                    <a:lumMod val="25000"/>
                  </a:schemeClr>
                </a:solidFill>
              </a:rPr>
              <a:t> sit </a:t>
            </a:r>
            <a:r>
              <a:rPr lang="en-AU" dirty="0" err="1">
                <a:solidFill>
                  <a:schemeClr val="bg2">
                    <a:lumMod val="25000"/>
                  </a:schemeClr>
                </a:solidFill>
              </a:rPr>
              <a:t>amet</a:t>
            </a:r>
            <a:r>
              <a:rPr lang="en-AU" dirty="0">
                <a:solidFill>
                  <a:schemeClr val="bg2">
                    <a:lumMod val="25000"/>
                  </a:schemeClr>
                </a:solidFill>
              </a:rPr>
              <a:t>, </a:t>
            </a:r>
            <a:r>
              <a:rPr lang="en-AU" dirty="0" err="1">
                <a:solidFill>
                  <a:schemeClr val="bg2">
                    <a:lumMod val="25000"/>
                  </a:schemeClr>
                </a:solidFill>
              </a:rPr>
              <a:t>consectetur</a:t>
            </a:r>
            <a:r>
              <a:rPr lang="en-AU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AU" dirty="0" err="1">
                <a:solidFill>
                  <a:schemeClr val="bg2">
                    <a:lumMod val="25000"/>
                  </a:schemeClr>
                </a:solidFill>
              </a:rPr>
              <a:t>adipiscing</a:t>
            </a:r>
            <a:r>
              <a:rPr lang="en-AU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AU" dirty="0" err="1">
                <a:solidFill>
                  <a:schemeClr val="bg2">
                    <a:lumMod val="25000"/>
                  </a:schemeClr>
                </a:solidFill>
              </a:rPr>
              <a:t>elit</a:t>
            </a:r>
            <a:r>
              <a:rPr lang="en-AU" dirty="0">
                <a:solidFill>
                  <a:schemeClr val="bg2">
                    <a:lumMod val="25000"/>
                  </a:schemeClr>
                </a:solidFill>
              </a:rPr>
              <a:t>. Sed </a:t>
            </a:r>
            <a:r>
              <a:rPr lang="en-AU" dirty="0" err="1">
                <a:solidFill>
                  <a:schemeClr val="bg2">
                    <a:lumMod val="25000"/>
                  </a:schemeClr>
                </a:solidFill>
              </a:rPr>
              <a:t>condimentum</a:t>
            </a:r>
            <a:r>
              <a:rPr lang="en-AU" dirty="0">
                <a:solidFill>
                  <a:schemeClr val="bg2">
                    <a:lumMod val="25000"/>
                  </a:schemeClr>
                </a:solidFill>
              </a:rPr>
              <a:t>, nisi ac </a:t>
            </a:r>
            <a:r>
              <a:rPr lang="en-AU" dirty="0" err="1">
                <a:solidFill>
                  <a:schemeClr val="bg2">
                    <a:lumMod val="25000"/>
                  </a:schemeClr>
                </a:solidFill>
              </a:rPr>
              <a:t>facilisis</a:t>
            </a:r>
            <a:r>
              <a:rPr lang="en-AU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AU" dirty="0" err="1">
                <a:solidFill>
                  <a:schemeClr val="bg2">
                    <a:lumMod val="25000"/>
                  </a:schemeClr>
                </a:solidFill>
              </a:rPr>
              <a:t>tincidunt</a:t>
            </a:r>
            <a:r>
              <a:rPr lang="en-AU" dirty="0">
                <a:solidFill>
                  <a:schemeClr val="bg2">
                    <a:lumMod val="25000"/>
                  </a:schemeClr>
                </a:solidFill>
              </a:rPr>
              <a:t>, lorem </a:t>
            </a:r>
            <a:r>
              <a:rPr lang="en-AU" dirty="0" err="1">
                <a:solidFill>
                  <a:schemeClr val="bg2">
                    <a:lumMod val="25000"/>
                  </a:schemeClr>
                </a:solidFill>
              </a:rPr>
              <a:t>lorem</a:t>
            </a:r>
            <a:r>
              <a:rPr lang="en-AU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AU" dirty="0" err="1">
                <a:solidFill>
                  <a:schemeClr val="bg2">
                    <a:lumMod val="25000"/>
                  </a:schemeClr>
                </a:solidFill>
              </a:rPr>
              <a:t>tincidunt</a:t>
            </a:r>
            <a:r>
              <a:rPr lang="en-AU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AU" dirty="0" err="1">
                <a:solidFill>
                  <a:schemeClr val="bg2">
                    <a:lumMod val="25000"/>
                  </a:schemeClr>
                </a:solidFill>
              </a:rPr>
              <a:t>sem</a:t>
            </a:r>
            <a:r>
              <a:rPr lang="en-AU" dirty="0">
                <a:solidFill>
                  <a:schemeClr val="bg2">
                    <a:lumMod val="25000"/>
                  </a:schemeClr>
                </a:solidFill>
              </a:rPr>
              <a:t>, </a:t>
            </a:r>
            <a:r>
              <a:rPr lang="en-AU" dirty="0" err="1">
                <a:solidFill>
                  <a:schemeClr val="bg2">
                    <a:lumMod val="25000"/>
                  </a:schemeClr>
                </a:solidFill>
              </a:rPr>
              <a:t>ornare</a:t>
            </a:r>
            <a:r>
              <a:rPr lang="en-AU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AU" dirty="0" err="1">
                <a:solidFill>
                  <a:schemeClr val="bg2">
                    <a:lumMod val="25000"/>
                  </a:schemeClr>
                </a:solidFill>
              </a:rPr>
              <a:t>efficitur</a:t>
            </a:r>
            <a:r>
              <a:rPr lang="en-AU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AU" dirty="0" err="1">
                <a:solidFill>
                  <a:schemeClr val="bg2">
                    <a:lumMod val="25000"/>
                  </a:schemeClr>
                </a:solidFill>
              </a:rPr>
              <a:t>neque</a:t>
            </a:r>
            <a:r>
              <a:rPr lang="en-AU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AU" dirty="0" err="1">
                <a:solidFill>
                  <a:schemeClr val="bg2">
                    <a:lumMod val="25000"/>
                  </a:schemeClr>
                </a:solidFill>
              </a:rPr>
              <a:t>arcu</a:t>
            </a:r>
            <a:r>
              <a:rPr lang="en-AU" dirty="0">
                <a:solidFill>
                  <a:schemeClr val="bg2">
                    <a:lumMod val="25000"/>
                  </a:schemeClr>
                </a:solidFill>
              </a:rPr>
              <a:t> sed </a:t>
            </a:r>
            <a:r>
              <a:rPr lang="en-AU" dirty="0" err="1">
                <a:solidFill>
                  <a:schemeClr val="bg2">
                    <a:lumMod val="25000"/>
                  </a:schemeClr>
                </a:solidFill>
              </a:rPr>
              <a:t>nunc</a:t>
            </a:r>
            <a:r>
              <a:rPr lang="en-AU" dirty="0">
                <a:solidFill>
                  <a:schemeClr val="bg2">
                    <a:lumMod val="25000"/>
                  </a:schemeClr>
                </a:solidFill>
              </a:rPr>
              <a:t>. </a:t>
            </a:r>
          </a:p>
          <a:p>
            <a:endParaRPr lang="en-AU" dirty="0">
              <a:solidFill>
                <a:schemeClr val="bg2">
                  <a:lumMod val="2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 err="1">
                <a:solidFill>
                  <a:schemeClr val="bg2">
                    <a:lumMod val="25000"/>
                  </a:schemeClr>
                </a:solidFill>
              </a:rPr>
              <a:t>Aenean</a:t>
            </a:r>
            <a:r>
              <a:rPr lang="en-AU" dirty="0">
                <a:solidFill>
                  <a:schemeClr val="bg2">
                    <a:lumMod val="25000"/>
                  </a:schemeClr>
                </a:solidFill>
              </a:rPr>
              <a:t> ac </a:t>
            </a:r>
            <a:r>
              <a:rPr lang="en-AU" dirty="0" err="1">
                <a:solidFill>
                  <a:schemeClr val="bg2">
                    <a:lumMod val="25000"/>
                  </a:schemeClr>
                </a:solidFill>
              </a:rPr>
              <a:t>nisl</a:t>
            </a:r>
            <a:r>
              <a:rPr lang="en-AU" dirty="0">
                <a:solidFill>
                  <a:schemeClr val="bg2">
                    <a:lumMod val="25000"/>
                  </a:schemeClr>
                </a:solidFill>
              </a:rPr>
              <a:t> porta, </a:t>
            </a:r>
            <a:r>
              <a:rPr lang="en-AU" dirty="0" err="1">
                <a:solidFill>
                  <a:schemeClr val="bg2">
                    <a:lumMod val="25000"/>
                  </a:schemeClr>
                </a:solidFill>
              </a:rPr>
              <a:t>fringilla</a:t>
            </a:r>
            <a:r>
              <a:rPr lang="en-AU" dirty="0">
                <a:solidFill>
                  <a:schemeClr val="bg2">
                    <a:lumMod val="25000"/>
                  </a:schemeClr>
                </a:solidFill>
              </a:rPr>
              <a:t> diam et, </a:t>
            </a:r>
            <a:r>
              <a:rPr lang="en-AU" dirty="0" err="1">
                <a:solidFill>
                  <a:schemeClr val="bg2">
                    <a:lumMod val="25000"/>
                  </a:schemeClr>
                </a:solidFill>
              </a:rPr>
              <a:t>aliquam</a:t>
            </a:r>
            <a:r>
              <a:rPr lang="en-AU" dirty="0">
                <a:solidFill>
                  <a:schemeClr val="bg2">
                    <a:lumMod val="25000"/>
                  </a:schemeClr>
                </a:solidFill>
              </a:rPr>
              <a:t> nisi.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 err="1">
                <a:solidFill>
                  <a:schemeClr val="bg2">
                    <a:lumMod val="25000"/>
                  </a:schemeClr>
                </a:solidFill>
              </a:rPr>
              <a:t>Quisque</a:t>
            </a:r>
            <a:r>
              <a:rPr lang="en-AU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AU" dirty="0" err="1">
                <a:solidFill>
                  <a:schemeClr val="bg2">
                    <a:lumMod val="25000"/>
                  </a:schemeClr>
                </a:solidFill>
              </a:rPr>
              <a:t>congue</a:t>
            </a:r>
            <a:r>
              <a:rPr lang="en-AU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AU" dirty="0" err="1">
                <a:solidFill>
                  <a:schemeClr val="bg2">
                    <a:lumMod val="25000"/>
                  </a:schemeClr>
                </a:solidFill>
              </a:rPr>
              <a:t>lectus</a:t>
            </a:r>
            <a:r>
              <a:rPr lang="en-AU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AU" dirty="0" err="1">
                <a:solidFill>
                  <a:schemeClr val="bg2">
                    <a:lumMod val="25000"/>
                  </a:schemeClr>
                </a:solidFill>
              </a:rPr>
              <a:t>volutpat</a:t>
            </a:r>
            <a:r>
              <a:rPr lang="en-AU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AU" dirty="0" err="1">
                <a:solidFill>
                  <a:schemeClr val="bg2">
                    <a:lumMod val="25000"/>
                  </a:schemeClr>
                </a:solidFill>
              </a:rPr>
              <a:t>justo</a:t>
            </a:r>
            <a:r>
              <a:rPr lang="en-AU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AU" dirty="0" err="1">
                <a:solidFill>
                  <a:schemeClr val="bg2">
                    <a:lumMod val="25000"/>
                  </a:schemeClr>
                </a:solidFill>
              </a:rPr>
              <a:t>lobortis</a:t>
            </a:r>
            <a:r>
              <a:rPr lang="en-AU" dirty="0">
                <a:solidFill>
                  <a:schemeClr val="bg2">
                    <a:lumMod val="25000"/>
                  </a:schemeClr>
                </a:solidFill>
              </a:rPr>
              <a:t>, non </a:t>
            </a:r>
            <a:r>
              <a:rPr lang="en-AU" dirty="0" err="1">
                <a:solidFill>
                  <a:schemeClr val="bg2">
                    <a:lumMod val="25000"/>
                  </a:schemeClr>
                </a:solidFill>
              </a:rPr>
              <a:t>ultrices</a:t>
            </a:r>
            <a:r>
              <a:rPr lang="en-AU" dirty="0">
                <a:solidFill>
                  <a:schemeClr val="bg2">
                    <a:lumMod val="25000"/>
                  </a:schemeClr>
                </a:solidFill>
              </a:rPr>
              <a:t> lorem </a:t>
            </a:r>
            <a:r>
              <a:rPr lang="en-AU" dirty="0" err="1">
                <a:solidFill>
                  <a:schemeClr val="bg2">
                    <a:lumMod val="25000"/>
                  </a:schemeClr>
                </a:solidFill>
              </a:rPr>
              <a:t>consequat</a:t>
            </a:r>
            <a:r>
              <a:rPr lang="en-AU" dirty="0">
                <a:solidFill>
                  <a:schemeClr val="bg2">
                    <a:lumMod val="25000"/>
                  </a:schemeClr>
                </a:solidFill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 err="1">
                <a:solidFill>
                  <a:schemeClr val="bg2">
                    <a:lumMod val="25000"/>
                  </a:schemeClr>
                </a:solidFill>
              </a:rPr>
              <a:t>Nullam</a:t>
            </a:r>
            <a:r>
              <a:rPr lang="en-AU" dirty="0">
                <a:solidFill>
                  <a:schemeClr val="bg2">
                    <a:lumMod val="25000"/>
                  </a:schemeClr>
                </a:solidFill>
              </a:rPr>
              <a:t> dictum </a:t>
            </a:r>
            <a:r>
              <a:rPr lang="en-AU" dirty="0" err="1">
                <a:solidFill>
                  <a:schemeClr val="bg2">
                    <a:lumMod val="25000"/>
                  </a:schemeClr>
                </a:solidFill>
              </a:rPr>
              <a:t>arcu</a:t>
            </a:r>
            <a:r>
              <a:rPr lang="en-AU" dirty="0">
                <a:solidFill>
                  <a:schemeClr val="bg2">
                    <a:lumMod val="25000"/>
                  </a:schemeClr>
                </a:solidFill>
              </a:rPr>
              <a:t> in </a:t>
            </a:r>
            <a:r>
              <a:rPr lang="en-AU" dirty="0" err="1">
                <a:solidFill>
                  <a:schemeClr val="bg2">
                    <a:lumMod val="25000"/>
                  </a:schemeClr>
                </a:solidFill>
              </a:rPr>
              <a:t>lectus</a:t>
            </a:r>
            <a:r>
              <a:rPr lang="en-AU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AU" dirty="0" err="1">
                <a:solidFill>
                  <a:schemeClr val="bg2">
                    <a:lumMod val="25000"/>
                  </a:schemeClr>
                </a:solidFill>
              </a:rPr>
              <a:t>interdum</a:t>
            </a:r>
            <a:r>
              <a:rPr lang="en-AU" dirty="0">
                <a:solidFill>
                  <a:schemeClr val="bg2">
                    <a:lumMod val="25000"/>
                  </a:schemeClr>
                </a:solidFill>
              </a:rPr>
              <a:t> dictum.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 err="1">
                <a:solidFill>
                  <a:schemeClr val="bg2">
                    <a:lumMod val="25000"/>
                  </a:schemeClr>
                </a:solidFill>
              </a:rPr>
              <a:t>Praesent</a:t>
            </a:r>
            <a:r>
              <a:rPr lang="en-AU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AU" dirty="0" err="1">
                <a:solidFill>
                  <a:schemeClr val="bg2">
                    <a:lumMod val="25000"/>
                  </a:schemeClr>
                </a:solidFill>
              </a:rPr>
              <a:t>sodales</a:t>
            </a:r>
            <a:r>
              <a:rPr lang="en-AU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AU" dirty="0" err="1">
                <a:solidFill>
                  <a:schemeClr val="bg2">
                    <a:lumMod val="25000"/>
                  </a:schemeClr>
                </a:solidFill>
              </a:rPr>
              <a:t>erat</a:t>
            </a:r>
            <a:r>
              <a:rPr lang="en-AU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AU" dirty="0" err="1">
                <a:solidFill>
                  <a:schemeClr val="bg2">
                    <a:lumMod val="25000"/>
                  </a:schemeClr>
                </a:solidFill>
              </a:rPr>
              <a:t>eu</a:t>
            </a:r>
            <a:r>
              <a:rPr lang="en-AU" dirty="0">
                <a:solidFill>
                  <a:schemeClr val="bg2">
                    <a:lumMod val="25000"/>
                  </a:schemeClr>
                </a:solidFill>
              </a:rPr>
              <a:t> gravida </a:t>
            </a:r>
            <a:r>
              <a:rPr lang="en-AU" dirty="0" err="1">
                <a:solidFill>
                  <a:schemeClr val="bg2">
                    <a:lumMod val="25000"/>
                  </a:schemeClr>
                </a:solidFill>
              </a:rPr>
              <a:t>posuere</a:t>
            </a:r>
            <a:r>
              <a:rPr lang="en-AU" dirty="0">
                <a:solidFill>
                  <a:schemeClr val="bg2">
                    <a:lumMod val="25000"/>
                  </a:schemeClr>
                </a:solidFill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 err="1">
                <a:solidFill>
                  <a:schemeClr val="bg2">
                    <a:lumMod val="25000"/>
                  </a:schemeClr>
                </a:solidFill>
              </a:rPr>
              <a:t>Phasellus</a:t>
            </a:r>
            <a:r>
              <a:rPr lang="en-AU" dirty="0">
                <a:solidFill>
                  <a:schemeClr val="bg2">
                    <a:lumMod val="25000"/>
                  </a:schemeClr>
                </a:solidFill>
              </a:rPr>
              <a:t> porta </a:t>
            </a:r>
            <a:r>
              <a:rPr lang="en-AU" dirty="0" err="1">
                <a:solidFill>
                  <a:schemeClr val="bg2">
                    <a:lumMod val="25000"/>
                  </a:schemeClr>
                </a:solidFill>
              </a:rPr>
              <a:t>tortor</a:t>
            </a:r>
            <a:r>
              <a:rPr lang="en-AU" dirty="0">
                <a:solidFill>
                  <a:schemeClr val="bg2">
                    <a:lumMod val="25000"/>
                  </a:schemeClr>
                </a:solidFill>
              </a:rPr>
              <a:t> et </a:t>
            </a:r>
            <a:r>
              <a:rPr lang="en-AU" dirty="0" err="1">
                <a:solidFill>
                  <a:schemeClr val="bg2">
                    <a:lumMod val="25000"/>
                  </a:schemeClr>
                </a:solidFill>
              </a:rPr>
              <a:t>volutpat</a:t>
            </a:r>
            <a:r>
              <a:rPr lang="en-AU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AU" dirty="0" err="1">
                <a:solidFill>
                  <a:schemeClr val="bg2">
                    <a:lumMod val="25000"/>
                  </a:schemeClr>
                </a:solidFill>
              </a:rPr>
              <a:t>consequat</a:t>
            </a:r>
            <a:r>
              <a:rPr lang="en-AU" dirty="0">
                <a:solidFill>
                  <a:schemeClr val="bg2">
                    <a:lumMod val="25000"/>
                  </a:schemeClr>
                </a:solidFill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dirty="0">
              <a:solidFill>
                <a:schemeClr val="bg2">
                  <a:lumMod val="2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dirty="0">
              <a:solidFill>
                <a:schemeClr val="bg2">
                  <a:lumMod val="25000"/>
                </a:schemeClr>
              </a:solidFill>
            </a:endParaRPr>
          </a:p>
          <a:p>
            <a:endParaRPr lang="en-AU" dirty="0"/>
          </a:p>
          <a:p>
            <a:pPr lvl="0"/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347C5B3-47CB-0300-951B-47D8664B6D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571745"/>
            <a:ext cx="12192000" cy="1286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9702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8A9ABF-7F17-45B0-84BE-47D87669997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813141"/>
            <a:ext cx="9144000" cy="729641"/>
          </a:xfrm>
          <a:prstGeom prst="rect">
            <a:avLst/>
          </a:prstGeom>
        </p:spPr>
        <p:txBody>
          <a:bodyPr anchor="b"/>
          <a:lstStyle>
            <a:lvl1pPr algn="ctr">
              <a:defRPr sz="4000">
                <a:solidFill>
                  <a:srgbClr val="242D65"/>
                </a:solidFill>
              </a:defRPr>
            </a:lvl1pPr>
          </a:lstStyle>
          <a:p>
            <a:r>
              <a:rPr lang="en-US" dirty="0"/>
              <a:t>THANK YOU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E2AED6-BD8A-4D9F-8BA9-3E09F889B2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963210"/>
            <a:ext cx="9144000" cy="26304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rgbClr val="69C8C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B5ED971-ABC4-4580-A3B3-BD60AB08EDC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24000" y="3258639"/>
            <a:ext cx="9144000" cy="263046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3F6CF99-BBC2-4588-A435-C92E6415155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524000" y="3541734"/>
            <a:ext cx="9144000" cy="2630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F58BEA5-558E-2F42-AA0E-CBD00A3ED0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571745"/>
            <a:ext cx="12192000" cy="1286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9703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599" y="409579"/>
            <a:ext cx="10972803" cy="485772"/>
          </a:xfrm>
          <a:prstGeom prst="rect">
            <a:avLst/>
          </a:prstGeom>
        </p:spPr>
        <p:txBody>
          <a:bodyPr lIns="121917" tIns="0" rIns="121917" bIns="0" anchor="ctr" anchorCtr="0">
            <a:normAutofit/>
          </a:bodyPr>
          <a:lstStyle>
            <a:lvl1pPr>
              <a:defRPr sz="2800"/>
            </a:lvl1pPr>
          </a:lstStyle>
          <a:p>
            <a:r>
              <a:rPr lang="en-US" dirty="0"/>
              <a:t>Content Only</a:t>
            </a:r>
            <a:endParaRPr lang="en-NZ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r>
              <a:rPr lang="en-NZ" dirty="0"/>
              <a:t>Test Footer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fld id="{D560F374-A6AD-43B6-B49D-5153806E70CF}" type="slidenum">
              <a:rPr lang="en-NZ" smtClean="0"/>
              <a:pPr/>
              <a:t>‹#›</a:t>
            </a:fld>
            <a:endParaRPr lang="en-NZ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946149"/>
            <a:ext cx="10972800" cy="349251"/>
          </a:xfrm>
          <a:prstGeom prst="rect">
            <a:avLst/>
          </a:prstGeom>
        </p:spPr>
        <p:txBody>
          <a:bodyPr lIns="121917" tIns="60958" rIns="121917" bIns="60958" anchor="ctr" anchorCtr="0">
            <a:normAutofit/>
          </a:bodyPr>
          <a:lstStyle>
            <a:lvl1pPr>
              <a:lnSpc>
                <a:spcPct val="100000"/>
              </a:lnSpc>
              <a:defRPr sz="1600" b="1" i="0" cap="all" spc="3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Subtitle Text</a:t>
            </a:r>
            <a:endParaRPr lang="en-NZ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09600" y="1752601"/>
            <a:ext cx="10972800" cy="4146551"/>
          </a:xfrm>
          <a:prstGeom prst="rect">
            <a:avLst/>
          </a:prstGeom>
        </p:spPr>
        <p:txBody>
          <a:bodyPr lIns="121917" tIns="60958" rIns="121917" bIns="60958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001907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CED8A39-BBEF-434C-9681-DD134D99E5BB}" type="datetimeFigureOut">
              <a:rPr lang="en-US" smtClean="0"/>
              <a:t>10/13/2022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C01C614E-DD9F-CC46-B989-55E2092627D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44665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200" y="228600"/>
            <a:ext cx="9042400" cy="685800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03200" y="1371600"/>
            <a:ext cx="11785600" cy="2210862"/>
          </a:xfrm>
          <a:prstGeom prst="rect">
            <a:avLst/>
          </a:prstGeom>
        </p:spPr>
        <p:txBody>
          <a:bodyPr/>
          <a:lstStyle>
            <a:lvl1pPr marL="396875" indent="-396875">
              <a:lnSpc>
                <a:spcPct val="90000"/>
              </a:lnSpc>
              <a:buFont typeface="Wingdings" panose="05000000000000000000" pitchFamily="2" charset="2"/>
              <a:buChar char="Ø"/>
              <a:defRPr>
                <a:solidFill>
                  <a:schemeClr val="bg1"/>
                </a:solidFill>
              </a:defRPr>
            </a:lvl1pPr>
            <a:lvl2pPr marL="914400" indent="-396875">
              <a:lnSpc>
                <a:spcPct val="90000"/>
              </a:lnSpc>
              <a:buFont typeface="Wingdings" panose="05000000000000000000" pitchFamily="2" charset="2"/>
              <a:buChar char="Ø"/>
              <a:defRPr>
                <a:solidFill>
                  <a:schemeClr val="bg1"/>
                </a:solidFill>
              </a:defRPr>
            </a:lvl2pPr>
            <a:lvl3pPr marL="1258888" indent="-344488">
              <a:lnSpc>
                <a:spcPct val="90000"/>
              </a:lnSpc>
              <a:buFont typeface="Wingdings" panose="05000000000000000000" pitchFamily="2" charset="2"/>
              <a:buChar char="Ø"/>
              <a:defRPr>
                <a:solidFill>
                  <a:schemeClr val="bg1"/>
                </a:solidFill>
              </a:defRPr>
            </a:lvl3pPr>
            <a:lvl4pPr marL="1604963" indent="-346075">
              <a:lnSpc>
                <a:spcPct val="90000"/>
              </a:lnSpc>
              <a:buFont typeface="Wingdings" panose="05000000000000000000" pitchFamily="2" charset="2"/>
              <a:buChar char="Ø"/>
              <a:defRPr>
                <a:solidFill>
                  <a:schemeClr val="bg1"/>
                </a:solidFill>
              </a:defRPr>
            </a:lvl4pPr>
            <a:lvl5pPr marL="1941513" indent="-336550">
              <a:lnSpc>
                <a:spcPct val="90000"/>
              </a:lnSpc>
              <a:buFont typeface="Wingdings" panose="05000000000000000000" pitchFamily="2" charset="2"/>
              <a:buChar char="Ø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99307752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8A9ABF-7F17-45B0-84BE-47D87669997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813141"/>
            <a:ext cx="9144000" cy="729641"/>
          </a:xfrm>
          <a:prstGeom prst="rect">
            <a:avLst/>
          </a:prstGeom>
        </p:spPr>
        <p:txBody>
          <a:bodyPr anchor="b"/>
          <a:lstStyle>
            <a:lvl1pPr algn="ctr">
              <a:defRPr sz="4000"/>
            </a:lvl1pPr>
          </a:lstStyle>
          <a:p>
            <a:r>
              <a:rPr lang="en-US" dirty="0"/>
              <a:t>THANK YOU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E2AED6-BD8A-4D9F-8BA9-3E09F889B2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963210"/>
            <a:ext cx="9144000" cy="26304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rgbClr val="69C8C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B5ED971-ABC4-4580-A3B3-BD60AB08EDC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24000" y="3258639"/>
            <a:ext cx="9144000" cy="263046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3F6CF99-BBC2-4588-A435-C92E6415155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524000" y="3541734"/>
            <a:ext cx="9144000" cy="2630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94725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2FFF391-27A1-FF1A-84BC-02E3E9621972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0" y="5571745"/>
            <a:ext cx="12192000" cy="1286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458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4" r:id="rId2"/>
    <p:sldLayoutId id="2147483655" r:id="rId3"/>
    <p:sldLayoutId id="2147483658" r:id="rId4"/>
    <p:sldLayoutId id="2147483659" r:id="rId5"/>
    <p:sldLayoutId id="2147483660" r:id="rId6"/>
    <p:sldLayoutId id="2147483661" r:id="rId7"/>
    <p:sldLayoutId id="2147483662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52D64"/>
          </a:solidFill>
          <a:latin typeface="Montserrat Black" panose="00000A00000000000000" pitchFamily="50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F5E2FCB-A201-497D-82B7-A32E71296FAE}"/>
              </a:ext>
            </a:extLst>
          </p:cNvPr>
          <p:cNvSpPr/>
          <p:nvPr userDrawn="1"/>
        </p:nvSpPr>
        <p:spPr>
          <a:xfrm flipH="1">
            <a:off x="-4" y="0"/>
            <a:ext cx="1219200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4F48C0-E794-B63F-723D-3A6D7D9A858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" y="5547078"/>
            <a:ext cx="12192000" cy="1284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140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bg1"/>
          </a:solidFill>
          <a:latin typeface="Montserrat Black" panose="00000A00000000000000" pitchFamily="50" charset="0"/>
          <a:ea typeface="+mj-ea"/>
          <a:cs typeface="+mj-cs"/>
        </a:defRPr>
      </a:lvl1pPr>
    </p:titleStyle>
    <p:bodyStyle>
      <a:lvl1pPr marL="0" indent="0" algn="ctr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800" kern="1200">
          <a:solidFill>
            <a:srgbClr val="59A345"/>
          </a:solidFill>
          <a:latin typeface="Montserrat Black" panose="00000A00000000000000" pitchFamily="50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5" Type="http://schemas.openxmlformats.org/officeDocument/2006/relationships/image" Target="../media/image22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hyperlink" Target="http://www.fcst.com.au/wp-content/uploads/2015/11/FCST_3D_Weaver_Side.jpg" TargetMode="Externa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6.jpeg"/><Relationship Id="rId7" Type="http://schemas.openxmlformats.org/officeDocument/2006/relationships/image" Target="../media/image38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8.x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41.jpeg"/><Relationship Id="rId5" Type="http://schemas.openxmlformats.org/officeDocument/2006/relationships/image" Target="../media/image37.png"/><Relationship Id="rId10" Type="http://schemas.openxmlformats.org/officeDocument/2006/relationships/image" Target="../media/image40.png"/><Relationship Id="rId4" Type="http://schemas.openxmlformats.org/officeDocument/2006/relationships/oleObject" Target="../embeddings/oleObject1.bin"/><Relationship Id="rId9" Type="http://schemas.openxmlformats.org/officeDocument/2006/relationships/oleObject" Target="../embeddings/oleObject3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7.emf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mailto:Solutions@nuflow.net" TargetMode="Externa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B0792D4F-247E-46FE-85FC-881DEFA41D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pic>
        <p:nvPicPr>
          <p:cNvPr id="5" name="Picture 4" descr="Graphical user interface, logo, company name&#10;&#10;Description automatically generated">
            <a:extLst>
              <a:ext uri="{FF2B5EF4-FFF2-40B4-BE49-F238E27FC236}">
                <a16:creationId xmlns:a16="http://schemas.microsoft.com/office/drawing/2014/main" id="{C2FA3D5A-FD5F-EDE9-5863-052731C19D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" y="552686"/>
            <a:ext cx="11548872" cy="383999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A3CD3A3-D3C1-4567-BEC0-3A50E9A3A6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4782312"/>
            <a:ext cx="11548872" cy="1755648"/>
          </a:xfrm>
          <a:prstGeom prst="rect">
            <a:avLst/>
          </a:prstGeom>
          <a:solidFill>
            <a:schemeClr val="tx1">
              <a:alpha val="93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979340-E157-0EA1-D21A-49B86A7E15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010912"/>
            <a:ext cx="2889504" cy="134416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Nuflow Australasia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56D13EF-D431-4D0F-BFFC-1B5A686FF9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4059936" y="5237979"/>
            <a:ext cx="0" cy="914400"/>
          </a:xfrm>
          <a:prstGeom prst="line">
            <a:avLst/>
          </a:prstGeom>
          <a:ln w="19050">
            <a:solidFill>
              <a:schemeClr val="bg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49328D-7AD5-9453-9C38-F638B0D6C0F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79976" y="5010912"/>
            <a:ext cx="6976872" cy="134416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bg1"/>
                </a:solidFill>
                <a:latin typeface="+mn-lt"/>
              </a:rPr>
              <a:t>CIPP &amp; SIPP pipe relining solutions</a:t>
            </a:r>
          </a:p>
        </p:txBody>
      </p:sp>
    </p:spTree>
    <p:extLst>
      <p:ext uri="{BB962C8B-B14F-4D97-AF65-F5344CB8AC3E}">
        <p14:creationId xmlns:p14="http://schemas.microsoft.com/office/powerpoint/2010/main" val="41851467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A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Properties of Fibre Reinforced Plastics (FRP)/Composite Materials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43677" y="1324332"/>
            <a:ext cx="11504645" cy="4891089"/>
          </a:xfrm>
        </p:spPr>
        <p:txBody>
          <a:bodyPr/>
          <a:lstStyle/>
          <a:p>
            <a:r>
              <a:rPr lang="en-AU" sz="2800" dirty="0"/>
              <a:t>Overall, the properties of a composites are determined by:</a:t>
            </a:r>
            <a:endParaRPr lang="en-AU" sz="2000" dirty="0">
              <a:solidFill>
                <a:srgbClr val="000099"/>
              </a:solidFill>
            </a:endParaRPr>
          </a:p>
          <a:p>
            <a:pPr lvl="1"/>
            <a:r>
              <a:rPr lang="en-AU" sz="2800" b="1" dirty="0"/>
              <a:t>- Properties of fibres</a:t>
            </a:r>
          </a:p>
          <a:p>
            <a:pPr lvl="1"/>
            <a:r>
              <a:rPr lang="en-AU" sz="2800" b="1" dirty="0"/>
              <a:t>- The ratio of fibre-to-resin </a:t>
            </a:r>
            <a:r>
              <a:rPr lang="en-AU" sz="2800" dirty="0"/>
              <a:t>in the composite ( </a:t>
            </a:r>
            <a:r>
              <a:rPr lang="en-AU" sz="2800" b="1" dirty="0"/>
              <a:t>Fibre Volume fraction Vf</a:t>
            </a:r>
            <a:r>
              <a:rPr lang="en-AU" sz="2800" dirty="0"/>
              <a:t>)</a:t>
            </a:r>
            <a:endParaRPr lang="en-AU" sz="2800" dirty="0">
              <a:solidFill>
                <a:srgbClr val="000099"/>
              </a:solidFill>
            </a:endParaRPr>
          </a:p>
          <a:p>
            <a:pPr lvl="1"/>
            <a:r>
              <a:rPr lang="en-AU" sz="2800" b="1" dirty="0"/>
              <a:t>- Type</a:t>
            </a:r>
            <a:r>
              <a:rPr lang="en-AU" sz="2800" dirty="0"/>
              <a:t>, </a:t>
            </a:r>
            <a:r>
              <a:rPr lang="en-AU" sz="2800" b="1" dirty="0"/>
              <a:t>Geometry </a:t>
            </a:r>
            <a:r>
              <a:rPr lang="en-AU" sz="2800" dirty="0"/>
              <a:t>and </a:t>
            </a:r>
            <a:r>
              <a:rPr lang="en-AU" sz="2800" b="1" dirty="0"/>
              <a:t>Orientation </a:t>
            </a:r>
            <a:r>
              <a:rPr lang="en-AU" sz="2800" dirty="0"/>
              <a:t>of the fibres in the composite </a:t>
            </a:r>
            <a:endParaRPr lang="en-AU" sz="2800" dirty="0">
              <a:solidFill>
                <a:srgbClr val="000099"/>
              </a:solidFill>
            </a:endParaRPr>
          </a:p>
          <a:p>
            <a:pPr lvl="1"/>
            <a:r>
              <a:rPr lang="en-AU" sz="2800" b="1" dirty="0">
                <a:solidFill>
                  <a:srgbClr val="0070C0"/>
                </a:solidFill>
              </a:rPr>
              <a:t>- Properties of resins</a:t>
            </a:r>
          </a:p>
          <a:p>
            <a:pPr lvl="1"/>
            <a:r>
              <a:rPr lang="en-AU" sz="2800" b="1" dirty="0">
                <a:solidFill>
                  <a:srgbClr val="0070C0"/>
                </a:solidFill>
              </a:rPr>
              <a:t>- Manufacturing method</a:t>
            </a:r>
          </a:p>
          <a:p>
            <a:pPr lvl="1"/>
            <a:endParaRPr lang="en-AU" dirty="0">
              <a:solidFill>
                <a:srgbClr val="000099"/>
              </a:solidFill>
            </a:endParaRPr>
          </a:p>
          <a:p>
            <a:pPr lvl="1">
              <a:buNone/>
            </a:pPr>
            <a:r>
              <a:rPr lang="en-AU" dirty="0"/>
              <a:t> </a:t>
            </a:r>
          </a:p>
        </p:txBody>
      </p:sp>
      <p:pic>
        <p:nvPicPr>
          <p:cNvPr id="30724" name="Picture 4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5902002" y="2819760"/>
            <a:ext cx="5543549" cy="3395661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59">
            <a:extLst>
              <a:ext uri="{FF2B5EF4-FFF2-40B4-BE49-F238E27FC236}">
                <a16:creationId xmlns:a16="http://schemas.microsoft.com/office/drawing/2014/main" id="{91A18947-6F9E-49E4-A173-DA2DE67166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2555" y="0"/>
            <a:ext cx="11299372" cy="681135"/>
          </a:xfrm>
        </p:spPr>
        <p:txBody>
          <a:bodyPr>
            <a:normAutofit fontScale="90000"/>
          </a:bodyPr>
          <a:lstStyle/>
          <a:p>
            <a:pPr algn="ctr"/>
            <a:r>
              <a:rPr lang="en-AU" altLang="en-US" sz="3600" b="1" dirty="0">
                <a:solidFill>
                  <a:srgbClr val="000000"/>
                </a:solidFill>
                <a:latin typeface="+mn-lt"/>
                <a:cs typeface="Times New Roman" pitchFamily="18" charset="0"/>
              </a:rPr>
              <a:t>                 COMPARISON High Tech Fibres’ Strengths &amp; Weaknesses</a:t>
            </a:r>
            <a:endParaRPr lang="en-NZ" sz="3600" b="1" dirty="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6" name="Rectangle 3">
            <a:extLst>
              <a:ext uri="{FF2B5EF4-FFF2-40B4-BE49-F238E27FC236}">
                <a16:creationId xmlns:a16="http://schemas.microsoft.com/office/drawing/2014/main" id="{43B7484B-02FF-4B5E-B0FE-1C576BF105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8692" y="1850784"/>
            <a:ext cx="9333821" cy="2940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1917" tIns="60958" rIns="121917" bIns="60958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rgbClr val="24263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42631"/>
              </a:buClr>
              <a:buFont typeface="Wingdings" panose="05000000000000000000" pitchFamily="2" charset="2"/>
              <a:buChar char="§"/>
              <a:defRPr sz="2800">
                <a:solidFill>
                  <a:srgbClr val="24263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42631"/>
              </a:buClr>
              <a:buFont typeface="Wingdings" panose="05000000000000000000" pitchFamily="2" charset="2"/>
              <a:buChar char="w"/>
              <a:defRPr sz="2400">
                <a:solidFill>
                  <a:srgbClr val="24263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defTabSz="1219170" eaLnBrk="1" hangingPunct="1">
              <a:lnSpc>
                <a:spcPct val="80000"/>
              </a:lnSpc>
              <a:buFont typeface="Wingdings" panose="05000000000000000000" pitchFamily="2" charset="2"/>
              <a:buChar char="§"/>
            </a:pPr>
            <a:endParaRPr lang="en-AU" altLang="zh-CN" sz="2700" kern="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91303AA1-2946-49D0-B639-C6AD62C7370A}"/>
              </a:ext>
            </a:extLst>
          </p:cNvPr>
          <p:cNvGraphicFramePr>
            <a:graphicFrameLocks noGrp="1"/>
          </p:cNvGraphicFramePr>
          <p:nvPr/>
        </p:nvGraphicFramePr>
        <p:xfrm>
          <a:off x="195022" y="681135"/>
          <a:ext cx="8693239" cy="5749573"/>
        </p:xfrm>
        <a:graphic>
          <a:graphicData uri="http://schemas.openxmlformats.org/drawingml/2006/table">
            <a:tbl>
              <a:tblPr/>
              <a:tblGrid>
                <a:gridCol w="36678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661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961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6314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5691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75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quare721 BT" pitchFamily="34" charset="0"/>
                          <a:ea typeface="Calibri" pitchFamily="34" charset="0"/>
                          <a:cs typeface="Square721 BT" pitchFamily="34" charset="0"/>
                        </a:rPr>
                        <a:t>Property</a:t>
                      </a:r>
                      <a:endParaRPr kumimoji="0" lang="en-AU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Square721 BT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75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quare721 BT" pitchFamily="34" charset="0"/>
                          <a:ea typeface="Calibri" pitchFamily="34" charset="0"/>
                          <a:cs typeface="Square721 BT" pitchFamily="34" charset="0"/>
                        </a:rPr>
                        <a:t>Carbon</a:t>
                      </a:r>
                      <a:endParaRPr kumimoji="0" lang="en-AU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Square721 BT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75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quare721 BT" pitchFamily="34" charset="0"/>
                          <a:ea typeface="Calibri" pitchFamily="34" charset="0"/>
                          <a:cs typeface="Square721 BT" pitchFamily="34" charset="0"/>
                        </a:rPr>
                        <a:t>Aramid</a:t>
                      </a:r>
                      <a:endParaRPr kumimoji="0" lang="en-AU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Square721 BT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75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quare721 BT" pitchFamily="34" charset="0"/>
                          <a:ea typeface="Calibri" pitchFamily="34" charset="0"/>
                          <a:cs typeface="Square721 BT" pitchFamily="34" charset="0"/>
                        </a:rPr>
                        <a:t>Glass</a:t>
                      </a:r>
                      <a:endParaRPr kumimoji="0" lang="en-AU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Square721 BT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691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Square721 BT" pitchFamily="34" charset="0"/>
                          <a:ea typeface="Calibri" pitchFamily="34" charset="0"/>
                          <a:cs typeface="Square721 BT" pitchFamily="34" charset="0"/>
                        </a:rPr>
                        <a:t>Tensile Strength</a:t>
                      </a:r>
                      <a:endParaRPr kumimoji="0" lang="en-AU" sz="21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Square721 BT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quare721 BT" pitchFamily="34" charset="0"/>
                          <a:ea typeface="Calibri" pitchFamily="34" charset="0"/>
                          <a:cs typeface="Square721 BT" pitchFamily="34" charset="0"/>
                        </a:rPr>
                        <a:t>1</a:t>
                      </a:r>
                      <a:endParaRPr kumimoji="0" lang="en-AU" sz="21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Square721 BT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quare721 BT" pitchFamily="34" charset="0"/>
                          <a:ea typeface="Calibri" pitchFamily="34" charset="0"/>
                          <a:cs typeface="Square721 BT" pitchFamily="34" charset="0"/>
                        </a:rPr>
                        <a:t>2</a:t>
                      </a:r>
                      <a:endParaRPr kumimoji="0" lang="en-AU" sz="21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Square721 BT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quare721 BT" pitchFamily="34" charset="0"/>
                          <a:ea typeface="Calibri" pitchFamily="34" charset="0"/>
                          <a:cs typeface="Square721 BT" pitchFamily="34" charset="0"/>
                        </a:rPr>
                        <a:t>2</a:t>
                      </a:r>
                      <a:endParaRPr kumimoji="0" lang="en-AU" sz="21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Square721 BT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691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Square721 BT" pitchFamily="34" charset="0"/>
                          <a:ea typeface="Calibri" pitchFamily="34" charset="0"/>
                          <a:cs typeface="Square721 BT" pitchFamily="34" charset="0"/>
                        </a:rPr>
                        <a:t>Tensile Modulus</a:t>
                      </a:r>
                      <a:endParaRPr kumimoji="0" lang="en-AU" sz="21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Square721 BT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quare721 BT" pitchFamily="34" charset="0"/>
                          <a:ea typeface="Calibri" pitchFamily="34" charset="0"/>
                          <a:cs typeface="Square721 BT" pitchFamily="34" charset="0"/>
                        </a:rPr>
                        <a:t>1</a:t>
                      </a:r>
                      <a:endParaRPr kumimoji="0" lang="en-AU" sz="21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Square721 BT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quare721 BT" pitchFamily="34" charset="0"/>
                          <a:ea typeface="Calibri" pitchFamily="34" charset="0"/>
                          <a:cs typeface="Square721 BT" pitchFamily="34" charset="0"/>
                        </a:rPr>
                        <a:t>2</a:t>
                      </a:r>
                      <a:endParaRPr kumimoji="0" lang="en-AU" sz="21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Square721 BT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quare721 BT" pitchFamily="34" charset="0"/>
                          <a:ea typeface="Calibri" pitchFamily="34" charset="0"/>
                          <a:cs typeface="Square721 BT" pitchFamily="34" charset="0"/>
                        </a:rPr>
                        <a:t>3</a:t>
                      </a:r>
                      <a:endParaRPr kumimoji="0" lang="en-AU" sz="21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Square721 BT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691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Square721 BT" pitchFamily="34" charset="0"/>
                          <a:ea typeface="Calibri" pitchFamily="34" charset="0"/>
                          <a:cs typeface="Square721 BT" pitchFamily="34" charset="0"/>
                        </a:rPr>
                        <a:t>Compressive Strength</a:t>
                      </a:r>
                      <a:endParaRPr kumimoji="0" lang="en-AU" sz="21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Square721 BT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quare721 BT" pitchFamily="34" charset="0"/>
                          <a:ea typeface="Calibri" pitchFamily="34" charset="0"/>
                          <a:cs typeface="Square721 BT" pitchFamily="34" charset="0"/>
                        </a:rPr>
                        <a:t>1</a:t>
                      </a:r>
                      <a:endParaRPr kumimoji="0" lang="en-AU" sz="21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Square721 BT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quare721 BT" pitchFamily="34" charset="0"/>
                          <a:ea typeface="Calibri" pitchFamily="34" charset="0"/>
                          <a:cs typeface="Square721 BT" pitchFamily="34" charset="0"/>
                        </a:rPr>
                        <a:t>3</a:t>
                      </a:r>
                      <a:endParaRPr kumimoji="0" lang="en-AU" sz="21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Square721 BT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quare721 BT" pitchFamily="34" charset="0"/>
                          <a:ea typeface="Calibri" pitchFamily="34" charset="0"/>
                          <a:cs typeface="Square721 BT" pitchFamily="34" charset="0"/>
                        </a:rPr>
                        <a:t>2</a:t>
                      </a:r>
                      <a:endParaRPr kumimoji="0" lang="en-AU" sz="21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Square721 BT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691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Square721 BT" pitchFamily="34" charset="0"/>
                          <a:ea typeface="Calibri" pitchFamily="34" charset="0"/>
                          <a:cs typeface="Square721 BT" pitchFamily="34" charset="0"/>
                        </a:rPr>
                        <a:t>Compressive Modulus</a:t>
                      </a:r>
                      <a:endParaRPr kumimoji="0" lang="en-AU" sz="21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Square721 BT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quare721 BT" pitchFamily="34" charset="0"/>
                          <a:ea typeface="Calibri" pitchFamily="34" charset="0"/>
                          <a:cs typeface="Square721 BT" pitchFamily="34" charset="0"/>
                        </a:rPr>
                        <a:t>1</a:t>
                      </a:r>
                      <a:endParaRPr kumimoji="0" lang="en-AU" sz="21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Square721 BT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quare721 BT" pitchFamily="34" charset="0"/>
                          <a:ea typeface="Calibri" pitchFamily="34" charset="0"/>
                          <a:cs typeface="Square721 BT" pitchFamily="34" charset="0"/>
                        </a:rPr>
                        <a:t>2</a:t>
                      </a:r>
                      <a:endParaRPr kumimoji="0" lang="en-AU" sz="21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Square721 BT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quare721 BT" pitchFamily="34" charset="0"/>
                          <a:ea typeface="Calibri" pitchFamily="34" charset="0"/>
                          <a:cs typeface="Square721 BT" pitchFamily="34" charset="0"/>
                        </a:rPr>
                        <a:t>3</a:t>
                      </a:r>
                      <a:endParaRPr kumimoji="0" lang="en-AU" sz="21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Square721 BT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691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Square721 BT" pitchFamily="34" charset="0"/>
                          <a:ea typeface="Calibri" pitchFamily="34" charset="0"/>
                          <a:cs typeface="Square721 BT" pitchFamily="34" charset="0"/>
                        </a:rPr>
                        <a:t>Flexural Strength </a:t>
                      </a:r>
                      <a:r>
                        <a:rPr kumimoji="0" lang="en-AU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Square721 BT" pitchFamily="34" charset="0"/>
                          <a:ea typeface="Calibri" pitchFamily="34" charset="0"/>
                          <a:cs typeface="Square721 BT" pitchFamily="34" charset="0"/>
                        </a:rPr>
                        <a:t>(see photo)</a:t>
                      </a:r>
                      <a:endParaRPr kumimoji="0" lang="en-AU" sz="19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Square721 BT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quare721 BT" pitchFamily="34" charset="0"/>
                          <a:ea typeface="Calibri" pitchFamily="34" charset="0"/>
                          <a:cs typeface="Square721 BT" pitchFamily="34" charset="0"/>
                        </a:rPr>
                        <a:t>2</a:t>
                      </a:r>
                      <a:endParaRPr kumimoji="0" lang="en-AU" sz="2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quare721 BT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quare721 BT" pitchFamily="34" charset="0"/>
                          <a:ea typeface="Calibri" pitchFamily="34" charset="0"/>
                          <a:cs typeface="Square721 BT" pitchFamily="34" charset="0"/>
                        </a:rPr>
                        <a:t>1</a:t>
                      </a:r>
                      <a:endParaRPr kumimoji="0" lang="en-AU" sz="21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Square721 BT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quare721 BT" pitchFamily="34" charset="0"/>
                          <a:ea typeface="Calibri" pitchFamily="34" charset="0"/>
                          <a:cs typeface="Square721 BT" pitchFamily="34" charset="0"/>
                        </a:rPr>
                        <a:t>3</a:t>
                      </a:r>
                      <a:endParaRPr kumimoji="0" lang="en-AU" sz="21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Square721 BT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691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Square721 BT" pitchFamily="34" charset="0"/>
                          <a:ea typeface="Calibri" pitchFamily="34" charset="0"/>
                          <a:cs typeface="Square721 BT" pitchFamily="34" charset="0"/>
                        </a:rPr>
                        <a:t>Flexural Modulus</a:t>
                      </a:r>
                      <a:endParaRPr kumimoji="0" lang="en-AU" sz="21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Square721 BT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quare721 BT" pitchFamily="34" charset="0"/>
                          <a:ea typeface="Calibri" pitchFamily="34" charset="0"/>
                          <a:cs typeface="Square721 BT" pitchFamily="34" charset="0"/>
                        </a:rPr>
                        <a:t>1</a:t>
                      </a:r>
                      <a:endParaRPr kumimoji="0" lang="en-AU" sz="21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Square721 BT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quare721 BT" pitchFamily="34" charset="0"/>
                          <a:ea typeface="Calibri" pitchFamily="34" charset="0"/>
                          <a:cs typeface="Square721 BT" pitchFamily="34" charset="0"/>
                        </a:rPr>
                        <a:t>3</a:t>
                      </a:r>
                      <a:endParaRPr kumimoji="0" lang="en-AU" sz="21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Square721 BT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quare721 BT" pitchFamily="34" charset="0"/>
                          <a:ea typeface="Calibri" pitchFamily="34" charset="0"/>
                          <a:cs typeface="Square721 BT" pitchFamily="34" charset="0"/>
                        </a:rPr>
                        <a:t>2</a:t>
                      </a:r>
                      <a:endParaRPr kumimoji="0" lang="en-AU" sz="21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Square721 BT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691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Square721 BT" pitchFamily="34" charset="0"/>
                          <a:ea typeface="Calibri" pitchFamily="34" charset="0"/>
                          <a:cs typeface="Square721 BT" pitchFamily="34" charset="0"/>
                        </a:rPr>
                        <a:t>Impact Strength</a:t>
                      </a:r>
                      <a:endParaRPr kumimoji="0" lang="en-AU" sz="21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Square721 BT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quare721 BT" pitchFamily="34" charset="0"/>
                          <a:ea typeface="Calibri" pitchFamily="34" charset="0"/>
                          <a:cs typeface="Square721 BT" pitchFamily="34" charset="0"/>
                        </a:rPr>
                        <a:t>3</a:t>
                      </a:r>
                      <a:endParaRPr kumimoji="0" lang="en-AU" sz="21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Square721 BT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quare721 BT" pitchFamily="34" charset="0"/>
                          <a:ea typeface="Calibri" pitchFamily="34" charset="0"/>
                          <a:cs typeface="Square721 BT" pitchFamily="34" charset="0"/>
                        </a:rPr>
                        <a:t>1</a:t>
                      </a:r>
                      <a:endParaRPr kumimoji="0" lang="en-AU" sz="21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Square721 BT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quare721 BT" pitchFamily="34" charset="0"/>
                          <a:ea typeface="Calibri" pitchFamily="34" charset="0"/>
                          <a:cs typeface="Square721 BT" pitchFamily="34" charset="0"/>
                        </a:rPr>
                        <a:t>2</a:t>
                      </a:r>
                      <a:endParaRPr kumimoji="0" lang="en-AU" sz="21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Square721 BT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691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Square721 BT" pitchFamily="34" charset="0"/>
                          <a:ea typeface="Calibri" pitchFamily="34" charset="0"/>
                          <a:cs typeface="Square721 BT" pitchFamily="34" charset="0"/>
                        </a:rPr>
                        <a:t>Inter-laminar Shear Strength</a:t>
                      </a:r>
                      <a:endParaRPr kumimoji="0" lang="en-AU" sz="21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Square721 BT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quare721 BT" pitchFamily="34" charset="0"/>
                          <a:ea typeface="Calibri" pitchFamily="34" charset="0"/>
                          <a:cs typeface="Square721 BT" pitchFamily="34" charset="0"/>
                        </a:rPr>
                        <a:t>1</a:t>
                      </a:r>
                      <a:endParaRPr kumimoji="0" lang="en-AU" sz="21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Square721 BT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quare721 BT" pitchFamily="34" charset="0"/>
                          <a:ea typeface="Calibri" pitchFamily="34" charset="0"/>
                          <a:cs typeface="Square721 BT" pitchFamily="34" charset="0"/>
                        </a:rPr>
                        <a:t>2</a:t>
                      </a:r>
                      <a:endParaRPr kumimoji="0" lang="en-AU" sz="21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Square721 BT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quare721 BT" pitchFamily="34" charset="0"/>
                          <a:ea typeface="Calibri" pitchFamily="34" charset="0"/>
                          <a:cs typeface="Square721 BT" pitchFamily="34" charset="0"/>
                        </a:rPr>
                        <a:t>1</a:t>
                      </a:r>
                      <a:endParaRPr kumimoji="0" lang="en-AU" sz="21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Square721 BT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691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Square721 BT" pitchFamily="34" charset="0"/>
                          <a:ea typeface="Calibri" pitchFamily="34" charset="0"/>
                          <a:cs typeface="Square721 BT" pitchFamily="34" charset="0"/>
                        </a:rPr>
                        <a:t>In-plane Shear Strength</a:t>
                      </a:r>
                      <a:endParaRPr kumimoji="0" lang="en-AU" sz="21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Square721 BT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quare721 BT" pitchFamily="34" charset="0"/>
                          <a:ea typeface="Calibri" pitchFamily="34" charset="0"/>
                          <a:cs typeface="Square721 BT" pitchFamily="34" charset="0"/>
                        </a:rPr>
                        <a:t>1</a:t>
                      </a:r>
                      <a:endParaRPr kumimoji="0" lang="en-AU" sz="21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Square721 BT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quare721 BT" pitchFamily="34" charset="0"/>
                          <a:ea typeface="Calibri" pitchFamily="34" charset="0"/>
                          <a:cs typeface="Square721 BT" pitchFamily="34" charset="0"/>
                        </a:rPr>
                        <a:t>2</a:t>
                      </a:r>
                      <a:endParaRPr kumimoji="0" lang="en-AU" sz="21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Square721 BT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quare721 BT" pitchFamily="34" charset="0"/>
                          <a:ea typeface="Calibri" pitchFamily="34" charset="0"/>
                          <a:cs typeface="Square721 BT" pitchFamily="34" charset="0"/>
                        </a:rPr>
                        <a:t>1</a:t>
                      </a:r>
                      <a:endParaRPr kumimoji="0" lang="en-AU" sz="21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Square721 BT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691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Square721 BT" pitchFamily="34" charset="0"/>
                          <a:ea typeface="Calibri" pitchFamily="34" charset="0"/>
                          <a:cs typeface="Square721 BT" pitchFamily="34" charset="0"/>
                        </a:rPr>
                        <a:t>Density</a:t>
                      </a:r>
                      <a:endParaRPr kumimoji="0" lang="en-AU" sz="21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Square721 BT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quare721 BT" pitchFamily="34" charset="0"/>
                          <a:ea typeface="Calibri" pitchFamily="34" charset="0"/>
                          <a:cs typeface="Square721 BT" pitchFamily="34" charset="0"/>
                        </a:rPr>
                        <a:t>2</a:t>
                      </a:r>
                      <a:endParaRPr kumimoji="0" lang="en-AU" sz="21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Square721 BT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quare721 BT" pitchFamily="34" charset="0"/>
                          <a:ea typeface="Calibri" pitchFamily="34" charset="0"/>
                          <a:cs typeface="Square721 BT" pitchFamily="34" charset="0"/>
                        </a:rPr>
                        <a:t>1</a:t>
                      </a:r>
                      <a:endParaRPr kumimoji="0" lang="en-AU" sz="21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Square721 BT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quare721 BT" pitchFamily="34" charset="0"/>
                          <a:ea typeface="Calibri" pitchFamily="34" charset="0"/>
                          <a:cs typeface="Square721 BT" pitchFamily="34" charset="0"/>
                        </a:rPr>
                        <a:t>3</a:t>
                      </a:r>
                      <a:endParaRPr kumimoji="0" lang="en-AU" sz="21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Square721 BT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5691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Square721 BT" pitchFamily="34" charset="0"/>
                          <a:ea typeface="Calibri" pitchFamily="34" charset="0"/>
                          <a:cs typeface="Square721 BT" pitchFamily="34" charset="0"/>
                        </a:rPr>
                        <a:t>Fatigue Resistance</a:t>
                      </a:r>
                      <a:endParaRPr kumimoji="0" lang="en-AU" sz="21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Square721 BT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quare721 BT" pitchFamily="34" charset="0"/>
                          <a:ea typeface="Calibri" pitchFamily="34" charset="0"/>
                          <a:cs typeface="Square721 BT" pitchFamily="34" charset="0"/>
                        </a:rPr>
                        <a:t>1</a:t>
                      </a:r>
                      <a:endParaRPr kumimoji="0" lang="en-AU" sz="21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Square721 BT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quare721 BT" pitchFamily="34" charset="0"/>
                          <a:ea typeface="Calibri" pitchFamily="34" charset="0"/>
                          <a:cs typeface="Square721 BT" pitchFamily="34" charset="0"/>
                        </a:rPr>
                        <a:t>2</a:t>
                      </a:r>
                      <a:endParaRPr kumimoji="0" lang="en-AU" sz="21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Square721 BT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quare721 BT" pitchFamily="34" charset="0"/>
                          <a:ea typeface="Calibri" pitchFamily="34" charset="0"/>
                          <a:cs typeface="Square721 BT" pitchFamily="34" charset="0"/>
                        </a:rPr>
                        <a:t>3</a:t>
                      </a:r>
                      <a:endParaRPr kumimoji="0" lang="en-AU" sz="21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Square721 BT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5691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Square721 BT" pitchFamily="34" charset="0"/>
                          <a:ea typeface="Calibri" pitchFamily="34" charset="0"/>
                          <a:cs typeface="Square721 BT" pitchFamily="34" charset="0"/>
                        </a:rPr>
                        <a:t>Fire Resistance</a:t>
                      </a:r>
                      <a:endParaRPr kumimoji="0" lang="en-AU" sz="21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Square721 BT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quare721 BT" pitchFamily="34" charset="0"/>
                          <a:ea typeface="Calibri" pitchFamily="34" charset="0"/>
                          <a:cs typeface="Square721 BT" pitchFamily="34" charset="0"/>
                        </a:rPr>
                        <a:t>1</a:t>
                      </a:r>
                      <a:endParaRPr kumimoji="0" lang="en-AU" sz="21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Square721 BT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quare721 BT" pitchFamily="34" charset="0"/>
                          <a:ea typeface="Calibri" pitchFamily="34" charset="0"/>
                          <a:cs typeface="Square721 BT" pitchFamily="34" charset="0"/>
                        </a:rPr>
                        <a:t>2</a:t>
                      </a:r>
                      <a:endParaRPr kumimoji="0" lang="en-AU" sz="21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Square721 BT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quare721 BT" pitchFamily="34" charset="0"/>
                          <a:ea typeface="Calibri" pitchFamily="34" charset="0"/>
                          <a:cs typeface="Square721 BT" pitchFamily="34" charset="0"/>
                        </a:rPr>
                        <a:t>1</a:t>
                      </a:r>
                      <a:endParaRPr kumimoji="0" lang="en-AU" sz="21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Square721 BT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5691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Square721 BT" pitchFamily="34" charset="0"/>
                          <a:ea typeface="Calibri" pitchFamily="34" charset="0"/>
                          <a:cs typeface="Square721 BT" pitchFamily="34" charset="0"/>
                        </a:rPr>
                        <a:t>Thermal Expansion</a:t>
                      </a:r>
                      <a:endParaRPr kumimoji="0" lang="en-AU" sz="21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Square721 BT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quare721 BT" pitchFamily="34" charset="0"/>
                          <a:ea typeface="Calibri" pitchFamily="34" charset="0"/>
                          <a:cs typeface="Square721 BT" pitchFamily="34" charset="0"/>
                        </a:rPr>
                        <a:t>1</a:t>
                      </a:r>
                      <a:endParaRPr kumimoji="0" lang="en-AU" sz="21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Square721 BT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quare721 BT" pitchFamily="34" charset="0"/>
                          <a:ea typeface="Calibri" pitchFamily="34" charset="0"/>
                          <a:cs typeface="Square721 BT" pitchFamily="34" charset="0"/>
                        </a:rPr>
                        <a:t>2</a:t>
                      </a:r>
                      <a:endParaRPr kumimoji="0" lang="en-AU" sz="21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Square721 BT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quare721 BT" pitchFamily="34" charset="0"/>
                          <a:ea typeface="Calibri" pitchFamily="34" charset="0"/>
                          <a:cs typeface="Square721 BT" pitchFamily="34" charset="0"/>
                        </a:rPr>
                        <a:t>2</a:t>
                      </a:r>
                      <a:endParaRPr kumimoji="0" lang="en-AU" sz="21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Square721 BT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5691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Square721 BT" pitchFamily="34" charset="0"/>
                          <a:ea typeface="Calibri" pitchFamily="34" charset="0"/>
                          <a:cs typeface="Square721 BT" pitchFamily="34" charset="0"/>
                        </a:rPr>
                        <a:t>Thermal Insulation</a:t>
                      </a:r>
                      <a:endParaRPr kumimoji="0" lang="en-AU" sz="21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Square721 BT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quare721 BT" pitchFamily="34" charset="0"/>
                          <a:ea typeface="Calibri" pitchFamily="34" charset="0"/>
                          <a:cs typeface="Square721 BT" pitchFamily="34" charset="0"/>
                        </a:rPr>
                        <a:t>3</a:t>
                      </a:r>
                      <a:endParaRPr kumimoji="0" lang="en-AU" sz="21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Square721 BT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quare721 BT" pitchFamily="34" charset="0"/>
                          <a:ea typeface="Calibri" pitchFamily="34" charset="0"/>
                          <a:cs typeface="Square721 BT" pitchFamily="34" charset="0"/>
                        </a:rPr>
                        <a:t>1</a:t>
                      </a:r>
                      <a:endParaRPr kumimoji="0" lang="en-AU" sz="21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Square721 BT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quare721 BT" pitchFamily="34" charset="0"/>
                          <a:ea typeface="Calibri" pitchFamily="34" charset="0"/>
                          <a:cs typeface="Square721 BT" pitchFamily="34" charset="0"/>
                        </a:rPr>
                        <a:t>2</a:t>
                      </a:r>
                      <a:endParaRPr kumimoji="0" lang="en-AU" sz="21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Square721 BT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5691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Square721 BT" pitchFamily="34" charset="0"/>
                          <a:ea typeface="Calibri" pitchFamily="34" charset="0"/>
                          <a:cs typeface="Square721 BT" pitchFamily="34" charset="0"/>
                        </a:rPr>
                        <a:t>Electrical Insulation</a:t>
                      </a:r>
                      <a:endParaRPr kumimoji="0" lang="en-AU" sz="21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Square721 BT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quare721 BT" pitchFamily="34" charset="0"/>
                          <a:ea typeface="Calibri" pitchFamily="34" charset="0"/>
                          <a:cs typeface="Square721 BT" pitchFamily="34" charset="0"/>
                        </a:rPr>
                        <a:t>3</a:t>
                      </a:r>
                      <a:endParaRPr kumimoji="0" lang="en-AU" sz="21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Square721 BT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quare721 BT" pitchFamily="34" charset="0"/>
                          <a:ea typeface="Calibri" pitchFamily="34" charset="0"/>
                          <a:cs typeface="Square721 BT" pitchFamily="34" charset="0"/>
                        </a:rPr>
                        <a:t>2</a:t>
                      </a:r>
                      <a:endParaRPr kumimoji="0" lang="en-AU" sz="21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Square721 BT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quare721 BT" pitchFamily="34" charset="0"/>
                          <a:ea typeface="Calibri" pitchFamily="34" charset="0"/>
                          <a:cs typeface="Square721 BT" pitchFamily="34" charset="0"/>
                        </a:rPr>
                        <a:t>1</a:t>
                      </a:r>
                      <a:endParaRPr kumimoji="0" lang="en-AU" sz="21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Square721 BT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  <p:pic>
        <p:nvPicPr>
          <p:cNvPr id="12" name="Picture 4" descr="Materials9blu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888261" y="1468192"/>
            <a:ext cx="3303739" cy="20607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394636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59">
            <a:extLst>
              <a:ext uri="{FF2B5EF4-FFF2-40B4-BE49-F238E27FC236}">
                <a16:creationId xmlns:a16="http://schemas.microsoft.com/office/drawing/2014/main" id="{91A18947-6F9E-49E4-A173-DA2DE67166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575" y="-1"/>
            <a:ext cx="9838431" cy="6046237"/>
          </a:xfrm>
        </p:spPr>
        <p:txBody>
          <a:bodyPr>
            <a:normAutofit fontScale="90000"/>
          </a:bodyPr>
          <a:lstStyle/>
          <a:p>
            <a:r>
              <a:rPr lang="en-AU" altLang="en-US" sz="4000" b="1" dirty="0">
                <a:solidFill>
                  <a:srgbClr val="000000"/>
                </a:solidFill>
                <a:latin typeface="+mn-lt"/>
                <a:cs typeface="Times New Roman" pitchFamily="18" charset="0"/>
              </a:rPr>
              <a:t>                  FIBRE REINFORCEMENTS </a:t>
            </a:r>
            <a:r>
              <a:rPr lang="en-AU" altLang="en-US" sz="4000" b="1" dirty="0">
                <a:solidFill>
                  <a:srgbClr val="000000"/>
                </a:solidFill>
                <a:cs typeface="Times New Roman" pitchFamily="18" charset="0"/>
              </a:rPr>
              <a:t>Format: </a:t>
            </a:r>
            <a:br>
              <a:rPr lang="en-AU" altLang="en-US" sz="4000" b="1" dirty="0">
                <a:solidFill>
                  <a:srgbClr val="000000"/>
                </a:solidFill>
                <a:latin typeface="+mn-lt"/>
                <a:cs typeface="Times New Roman" pitchFamily="18" charset="0"/>
              </a:rPr>
            </a:br>
            <a:r>
              <a:rPr lang="en-AU" altLang="en-US" sz="3600" b="1" dirty="0">
                <a:solidFill>
                  <a:srgbClr val="000000"/>
                </a:solidFill>
                <a:cs typeface="Times New Roman" pitchFamily="18" charset="0"/>
              </a:rPr>
              <a:t>     </a:t>
            </a:r>
            <a:br>
              <a:rPr lang="en-AU" altLang="en-US" sz="3600" b="1" dirty="0">
                <a:solidFill>
                  <a:srgbClr val="000000"/>
                </a:solidFill>
                <a:cs typeface="Times New Roman" pitchFamily="18" charset="0"/>
              </a:rPr>
            </a:br>
            <a:r>
              <a:rPr lang="en-AU" altLang="en-US" sz="2400" b="1" dirty="0">
                <a:solidFill>
                  <a:srgbClr val="000000"/>
                </a:solidFill>
                <a:latin typeface="+mn-lt"/>
                <a:cs typeface="Times New Roman" pitchFamily="18" charset="0"/>
              </a:rPr>
              <a:t>1.</a:t>
            </a:r>
            <a:r>
              <a:rPr lang="en-AU" altLang="en-US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Continuous</a:t>
            </a:r>
            <a:br>
              <a:rPr lang="en-AU" altLang="en-US" sz="24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</a:br>
            <a:br>
              <a:rPr lang="en-AU" altLang="en-US" sz="24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</a:br>
            <a:br>
              <a:rPr lang="en-AU" altLang="en-US" sz="24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</a:br>
            <a:br>
              <a:rPr lang="en-AU" altLang="en-US" sz="24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</a:br>
            <a:br>
              <a:rPr lang="en-AU" altLang="en-US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</a:br>
            <a:r>
              <a:rPr lang="en-AU" altLang="en-US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2.Randomly dispersed (nonwoven, CSM)</a:t>
            </a:r>
            <a:br>
              <a:rPr lang="en-AU" altLang="en-US" sz="24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</a:br>
            <a:br>
              <a:rPr lang="en-AU" altLang="en-US" sz="24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</a:br>
            <a:br>
              <a:rPr lang="en-AU" altLang="en-US" sz="24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</a:br>
            <a:br>
              <a:rPr lang="en-AU" altLang="en-US" sz="24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</a:br>
            <a:br>
              <a:rPr lang="en-AU" altLang="en-US" sz="24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</a:br>
            <a:br>
              <a:rPr lang="en-AU" altLang="en-US" sz="24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</a:br>
            <a:br>
              <a:rPr lang="en-AU" altLang="en-US" sz="24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</a:br>
            <a:r>
              <a:rPr lang="en-AU" altLang="en-US" sz="31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3.Combination of 1 &amp; 2 by</a:t>
            </a:r>
            <a:br>
              <a:rPr lang="en-AU" altLang="en-US" sz="31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</a:br>
            <a:r>
              <a:rPr lang="en-AU" altLang="en-US" sz="31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stitching,</a:t>
            </a:r>
            <a:br>
              <a:rPr lang="en-AU" altLang="en-US" sz="3100" b="1" dirty="0">
                <a:solidFill>
                  <a:srgbClr val="000000"/>
                </a:solidFill>
                <a:latin typeface="+mn-lt"/>
                <a:cs typeface="Times New Roman" pitchFamily="18" charset="0"/>
              </a:rPr>
            </a:br>
            <a:endParaRPr lang="en-NZ" sz="3100" b="1" dirty="0"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BD6E28E-8EBD-E7A4-15B9-7AD3D4F8F2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4734" y="4245429"/>
            <a:ext cx="3132135" cy="2225188"/>
          </a:xfrm>
          <a:prstGeom prst="rect">
            <a:avLst/>
          </a:prstGeom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40802" y="1654778"/>
            <a:ext cx="2778763" cy="197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6" name="AutoShape 2" descr="https://apis.mail.yahoo.com/ws/v3/mailboxes/@.id==VjN-mWJsBnt4Py3bE4IilRdEQaA_EW-NssylGsGA6ZU2CKlqMUtTd5FnM_ttwTEerAEWMtMeWPIZunQ1SZfkiNrYpA/messages/@.id==APHaZeRbYljeYqg02gGpyDYoeWc/content/parts/@.id==2/thumbnail?appid=YMailNodin&amp;downloadWhenThumbnailFails=true&amp;pid=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F2EF0A5-D70C-AE95-FCB2-22B0C5B7BF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56083" y="1369588"/>
            <a:ext cx="2912535" cy="35535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7650AF6-004B-49B9-68C9-740F3D7BA1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53213" y="565352"/>
            <a:ext cx="2046779" cy="1979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0315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59">
            <a:extLst>
              <a:ext uri="{FF2B5EF4-FFF2-40B4-BE49-F238E27FC236}">
                <a16:creationId xmlns:a16="http://schemas.microsoft.com/office/drawing/2014/main" id="{91A18947-6F9E-49E4-A173-DA2DE67166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597" y="0"/>
            <a:ext cx="9751410" cy="2021983"/>
          </a:xfrm>
        </p:spPr>
        <p:txBody>
          <a:bodyPr>
            <a:normAutofit/>
          </a:bodyPr>
          <a:lstStyle/>
          <a:p>
            <a:r>
              <a:rPr lang="en-AU" sz="3200" b="1" dirty="0">
                <a:latin typeface="Arial" charset="0"/>
                <a:cs typeface="Times New Roman" pitchFamily="18" charset="0"/>
              </a:rPr>
              <a:t>Continuous  </a:t>
            </a:r>
            <a:r>
              <a:rPr lang="en-AU" altLang="en-US" sz="4000" b="1" dirty="0">
                <a:solidFill>
                  <a:srgbClr val="000000"/>
                </a:solidFill>
                <a:latin typeface="+mn-lt"/>
                <a:cs typeface="Times New Roman" pitchFamily="18" charset="0"/>
              </a:rPr>
              <a:t>REINFORCEMENTS</a:t>
            </a:r>
            <a:br>
              <a:rPr lang="en-AU" altLang="en-US" sz="4000" b="1" dirty="0">
                <a:solidFill>
                  <a:srgbClr val="000000"/>
                </a:solidFill>
                <a:latin typeface="+mn-lt"/>
                <a:cs typeface="Times New Roman" pitchFamily="18" charset="0"/>
              </a:rPr>
            </a:br>
            <a:r>
              <a:rPr lang="en-AU" altLang="en-US" sz="3600" b="1" dirty="0">
                <a:solidFill>
                  <a:srgbClr val="000000"/>
                </a:solidFill>
                <a:cs typeface="Times New Roman" pitchFamily="18" charset="0"/>
              </a:rPr>
              <a:t>     </a:t>
            </a:r>
            <a:endParaRPr lang="en-NZ" sz="4000" b="1" dirty="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6" name="Rectangle 3">
            <a:extLst>
              <a:ext uri="{FF2B5EF4-FFF2-40B4-BE49-F238E27FC236}">
                <a16:creationId xmlns:a16="http://schemas.microsoft.com/office/drawing/2014/main" id="{43B7484B-02FF-4B5E-B0FE-1C576BF105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9396" y="1885758"/>
            <a:ext cx="9333821" cy="2940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1917" tIns="60958" rIns="121917" bIns="60958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rgbClr val="24263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42631"/>
              </a:buClr>
              <a:buFont typeface="Wingdings" panose="05000000000000000000" pitchFamily="2" charset="2"/>
              <a:buChar char="§"/>
              <a:defRPr sz="2800">
                <a:solidFill>
                  <a:srgbClr val="24263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42631"/>
              </a:buClr>
              <a:buFont typeface="Wingdings" panose="05000000000000000000" pitchFamily="2" charset="2"/>
              <a:buChar char="w"/>
              <a:defRPr sz="2400">
                <a:solidFill>
                  <a:srgbClr val="24263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defTabSz="1219170" eaLnBrk="1" hangingPunct="1">
              <a:lnSpc>
                <a:spcPct val="80000"/>
              </a:lnSpc>
              <a:buFont typeface="Wingdings" panose="05000000000000000000" pitchFamily="2" charset="2"/>
              <a:buChar char="§"/>
            </a:pPr>
            <a:endParaRPr lang="en-AU" altLang="zh-CN" sz="2700" kern="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7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-1" y="1010991"/>
            <a:ext cx="12073813" cy="4328787"/>
          </a:xfrm>
          <a:prstGeom prst="rect">
            <a:avLst/>
          </a:prstGeom>
        </p:spPr>
        <p:txBody>
          <a:bodyPr/>
          <a:lstStyle/>
          <a:p>
            <a:pPr lvl="1" eaLnBrk="1" hangingPunct="1">
              <a:lnSpc>
                <a:spcPct val="80000"/>
              </a:lnSpc>
            </a:pPr>
            <a:r>
              <a:rPr lang="en-AU" sz="3200" b="1" dirty="0">
                <a:cs typeface="Times New Roman" pitchFamily="18" charset="0"/>
              </a:rPr>
              <a:t>2D Woven fabrics. </a:t>
            </a:r>
            <a:r>
              <a:rPr lang="en-AU" sz="2400" b="1" i="0" dirty="0">
                <a:effectLst/>
                <a:latin typeface="Source Sans Pro" panose="020B0503030403020204" pitchFamily="34" charset="0"/>
              </a:rPr>
              <a:t>Weave patterns</a:t>
            </a:r>
            <a:r>
              <a:rPr lang="en-AU" sz="2400" b="0" i="0" dirty="0">
                <a:effectLst/>
                <a:latin typeface="Source Sans Pro" panose="020B0503030403020204" pitchFamily="34" charset="0"/>
              </a:rPr>
              <a:t> describes the way warp and weft threads are interlaced with each other</a:t>
            </a:r>
            <a:r>
              <a:rPr lang="en-AU" sz="3200" b="1" dirty="0">
                <a:cs typeface="Times New Roman" pitchFamily="18" charset="0"/>
              </a:rPr>
              <a:t> </a:t>
            </a:r>
            <a:r>
              <a:rPr lang="en-AU" sz="2400" b="1" i="0" dirty="0">
                <a:effectLst/>
                <a:latin typeface="Source Sans Pro" panose="020B0604020202020204" pitchFamily="34" charset="0"/>
              </a:rPr>
              <a:t>Warp and weft</a:t>
            </a:r>
            <a:r>
              <a:rPr lang="en-AU" sz="2400" b="0" i="0" dirty="0">
                <a:effectLst/>
                <a:latin typeface="Source Sans Pro" panose="020B0604020202020204" pitchFamily="34" charset="0"/>
              </a:rPr>
              <a:t>: </a:t>
            </a:r>
            <a:r>
              <a:rPr lang="en-AU" sz="2400" i="0" dirty="0">
                <a:effectLst/>
                <a:latin typeface="Source Sans Pro" panose="020B0604020202020204" pitchFamily="34" charset="0"/>
              </a:rPr>
              <a:t>The threads that run along the length of the fabric are called </a:t>
            </a:r>
            <a:r>
              <a:rPr lang="en-AU" sz="2400" b="1" i="0" dirty="0">
                <a:effectLst/>
                <a:latin typeface="Source Sans Pro" panose="020B0604020202020204" pitchFamily="34" charset="0"/>
              </a:rPr>
              <a:t>warp/ ends </a:t>
            </a:r>
            <a:r>
              <a:rPr lang="en-AU" sz="2400" i="0" dirty="0">
                <a:effectLst/>
                <a:latin typeface="Source Sans Pro" panose="020B0604020202020204" pitchFamily="34" charset="0"/>
              </a:rPr>
              <a:t>  The threads that run from selvedge to selvedge are called </a:t>
            </a:r>
            <a:r>
              <a:rPr lang="en-AU" sz="2400" b="1" i="0" dirty="0">
                <a:effectLst/>
                <a:latin typeface="Source Sans Pro" panose="020B0604020202020204" pitchFamily="34" charset="0"/>
              </a:rPr>
              <a:t>weft/ picks</a:t>
            </a:r>
            <a:endParaRPr lang="en-AU" sz="2400" dirty="0">
              <a:latin typeface="Arial" charset="0"/>
              <a:cs typeface="Times New Roman" pitchFamily="18" charset="0"/>
            </a:endParaRPr>
          </a:p>
          <a:p>
            <a:pPr lvl="3">
              <a:lnSpc>
                <a:spcPct val="80000"/>
              </a:lnSpc>
            </a:pPr>
            <a:r>
              <a:rPr lang="en-AU" sz="2400" b="1" dirty="0">
                <a:latin typeface="Arial" charset="0"/>
                <a:cs typeface="Times New Roman" pitchFamily="18" charset="0"/>
              </a:rPr>
              <a:t>- Plain</a:t>
            </a:r>
          </a:p>
          <a:p>
            <a:pPr lvl="3">
              <a:lnSpc>
                <a:spcPct val="80000"/>
              </a:lnSpc>
            </a:pPr>
            <a:r>
              <a:rPr lang="en-AU" sz="2400" b="1" dirty="0">
                <a:latin typeface="Arial" charset="0"/>
                <a:cs typeface="Times New Roman" pitchFamily="18" charset="0"/>
              </a:rPr>
              <a:t>-Twill</a:t>
            </a:r>
          </a:p>
          <a:p>
            <a:pPr lvl="3">
              <a:lnSpc>
                <a:spcPct val="80000"/>
              </a:lnSpc>
            </a:pPr>
            <a:r>
              <a:rPr lang="en-AU" sz="2400" b="1" dirty="0">
                <a:latin typeface="Arial" charset="0"/>
                <a:cs typeface="Times New Roman" pitchFamily="18" charset="0"/>
              </a:rPr>
              <a:t>- Satin</a:t>
            </a:r>
          </a:p>
          <a:p>
            <a:pPr lvl="3">
              <a:lnSpc>
                <a:spcPct val="80000"/>
              </a:lnSpc>
            </a:pPr>
            <a:r>
              <a:rPr lang="en-AU" sz="2400" b="1" dirty="0">
                <a:latin typeface="Arial" charset="0"/>
                <a:cs typeface="Times New Roman" pitchFamily="18" charset="0"/>
              </a:rPr>
              <a:t>- Combination</a:t>
            </a:r>
            <a:endParaRPr lang="en-AU" b="1" dirty="0">
              <a:latin typeface="Arial" charset="0"/>
              <a:cs typeface="Times New Roman" pitchFamily="18" charset="0"/>
            </a:endParaRPr>
          </a:p>
          <a:p>
            <a:pPr lvl="1" eaLnBrk="1" hangingPunct="1">
              <a:lnSpc>
                <a:spcPct val="80000"/>
              </a:lnSpc>
            </a:pPr>
            <a:endParaRPr lang="en-AU" sz="3200" b="1" dirty="0">
              <a:latin typeface="Arial" charset="0"/>
              <a:cs typeface="Times New Roman" pitchFamily="18" charset="0"/>
            </a:endParaRPr>
          </a:p>
          <a:p>
            <a:pPr lvl="1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AU" sz="3200" b="1" dirty="0">
                <a:latin typeface="Arial" charset="0"/>
                <a:cs typeface="Times New Roman" pitchFamily="18" charset="0"/>
              </a:rPr>
              <a:t> </a:t>
            </a:r>
          </a:p>
          <a:p>
            <a:pPr lvl="1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AU" sz="3200" b="1" dirty="0">
                <a:solidFill>
                  <a:srgbClr val="FF0000"/>
                </a:solidFill>
                <a:latin typeface="Arial" charset="0"/>
                <a:cs typeface="Times New Roman" pitchFamily="18" charset="0"/>
              </a:rPr>
              <a:t> </a:t>
            </a:r>
            <a:endParaRPr lang="en-AU" sz="3200" b="1" dirty="0">
              <a:latin typeface="Arial" charset="0"/>
              <a:cs typeface="Times New Roman" pitchFamily="18" charset="0"/>
            </a:endParaRPr>
          </a:p>
          <a:p>
            <a:pPr lvl="1" eaLnBrk="1" hangingPunct="1">
              <a:lnSpc>
                <a:spcPct val="80000"/>
              </a:lnSpc>
              <a:buFont typeface="Wingdings" pitchFamily="2" charset="2"/>
              <a:buNone/>
            </a:pPr>
            <a:endParaRPr lang="en-AU" b="1" dirty="0">
              <a:latin typeface="Arial" charset="0"/>
              <a:cs typeface="Times New Roman" pitchFamily="18" charset="0"/>
            </a:endParaRPr>
          </a:p>
          <a:p>
            <a:pPr lvl="1" eaLnBrk="1" hangingPunct="1">
              <a:lnSpc>
                <a:spcPct val="80000"/>
              </a:lnSpc>
            </a:pPr>
            <a:endParaRPr lang="en-AU" b="1" dirty="0">
              <a:latin typeface="Arial" charset="0"/>
              <a:cs typeface="Times New Roman" pitchFamily="18" charset="0"/>
            </a:endParaRPr>
          </a:p>
          <a:p>
            <a:pPr lvl="1" eaLnBrk="1" hangingPunct="1">
              <a:lnSpc>
                <a:spcPct val="80000"/>
              </a:lnSpc>
            </a:pPr>
            <a:endParaRPr lang="en-AU" b="1" dirty="0">
              <a:latin typeface="Arial" charset="0"/>
              <a:cs typeface="Times New Roman" pitchFamily="18" charset="0"/>
            </a:endParaRPr>
          </a:p>
          <a:p>
            <a:pPr lvl="1" eaLnBrk="1" hangingPunct="1">
              <a:lnSpc>
                <a:spcPct val="80000"/>
              </a:lnSpc>
            </a:pPr>
            <a:endParaRPr lang="en-AU" sz="1800" b="1" dirty="0">
              <a:latin typeface="Arial" charset="0"/>
              <a:cs typeface="Times New Roman" pitchFamily="18" charset="0"/>
            </a:endParaRPr>
          </a:p>
          <a:p>
            <a:pPr lvl="1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AU" sz="1800" b="1" dirty="0">
                <a:latin typeface="Arial" charset="0"/>
                <a:cs typeface="Times New Roman" pitchFamily="18" charset="0"/>
              </a:rPr>
              <a:t> </a:t>
            </a:r>
            <a:endParaRPr lang="en-AU" sz="1200" dirty="0">
              <a:latin typeface="Arial" charset="0"/>
              <a:cs typeface="Times New Roman" pitchFamily="18" charset="0"/>
            </a:endParaRPr>
          </a:p>
          <a:p>
            <a:pPr lvl="1" algn="ctr" eaLnBrk="1" hangingPunct="1">
              <a:lnSpc>
                <a:spcPct val="80000"/>
              </a:lnSpc>
              <a:buFont typeface="Wingdings" pitchFamily="2" charset="2"/>
              <a:buNone/>
            </a:pPr>
            <a:endParaRPr lang="en-AU" sz="1800" dirty="0"/>
          </a:p>
        </p:txBody>
      </p:sp>
      <p:sp>
        <p:nvSpPr>
          <p:cNvPr id="16386" name="AutoShape 2" descr="https://apis.mail.yahoo.com/ws/v3/mailboxes/@.id==VjN-mWJsBnt4Py3bE4IilRdEQaA_EW-NssylGsGA6ZU2CKlqMUtTd5FnM_ttwTEerAEWMtMeWPIZunQ1SZfkiNrYpA/messages/@.id==APHaZeRbYljeYqg02gGpyDYoeWc/content/parts/@.id==2/thumbnail?appid=YMailNodin&amp;downloadWhenThumbnailFails=true&amp;pid=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5C3AF9B-08BE-5B38-D6BB-A1868A5E25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4929" y="2219256"/>
            <a:ext cx="2541976" cy="202198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4FD639E-D2ED-6D24-F1D1-8C1041CCA4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3236" y="2212168"/>
            <a:ext cx="1865886" cy="24237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7650AF6-004B-49B9-68C9-740F3D7BA1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03623" y="2175937"/>
            <a:ext cx="2179928" cy="2108621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AACDCCFB-01E0-646E-6D07-DDD774549B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4929" y="4162045"/>
            <a:ext cx="8637975" cy="266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58057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59">
            <a:extLst>
              <a:ext uri="{FF2B5EF4-FFF2-40B4-BE49-F238E27FC236}">
                <a16:creationId xmlns:a16="http://schemas.microsoft.com/office/drawing/2014/main" id="{91A18947-6F9E-49E4-A173-DA2DE67166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597" y="0"/>
            <a:ext cx="9751410" cy="2021983"/>
          </a:xfrm>
        </p:spPr>
        <p:txBody>
          <a:bodyPr>
            <a:normAutofit/>
          </a:bodyPr>
          <a:lstStyle/>
          <a:p>
            <a:r>
              <a:rPr lang="en-AU" sz="3200" b="1" dirty="0">
                <a:latin typeface="Arial" charset="0"/>
                <a:cs typeface="Times New Roman" pitchFamily="18" charset="0"/>
              </a:rPr>
              <a:t>Continuous  </a:t>
            </a:r>
            <a:r>
              <a:rPr lang="en-AU" altLang="en-US" sz="4000" b="1" dirty="0">
                <a:solidFill>
                  <a:srgbClr val="000000"/>
                </a:solidFill>
                <a:latin typeface="+mn-lt"/>
                <a:cs typeface="Times New Roman" pitchFamily="18" charset="0"/>
              </a:rPr>
              <a:t>REINFORCEMENTS</a:t>
            </a:r>
            <a:br>
              <a:rPr lang="en-AU" altLang="en-US" sz="4000" b="1" dirty="0">
                <a:solidFill>
                  <a:srgbClr val="000000"/>
                </a:solidFill>
                <a:latin typeface="+mn-lt"/>
                <a:cs typeface="Times New Roman" pitchFamily="18" charset="0"/>
              </a:rPr>
            </a:br>
            <a:r>
              <a:rPr lang="en-AU" altLang="en-US" sz="3600" b="1" dirty="0">
                <a:solidFill>
                  <a:srgbClr val="000000"/>
                </a:solidFill>
                <a:cs typeface="Times New Roman" pitchFamily="18" charset="0"/>
              </a:rPr>
              <a:t>     </a:t>
            </a:r>
            <a:endParaRPr lang="en-NZ" sz="4000" b="1" dirty="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6" name="Rectangle 3">
            <a:extLst>
              <a:ext uri="{FF2B5EF4-FFF2-40B4-BE49-F238E27FC236}">
                <a16:creationId xmlns:a16="http://schemas.microsoft.com/office/drawing/2014/main" id="{43B7484B-02FF-4B5E-B0FE-1C576BF105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7993" y="1895697"/>
            <a:ext cx="9333821" cy="2940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1917" tIns="60958" rIns="121917" bIns="60958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rgbClr val="24263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42631"/>
              </a:buClr>
              <a:buFont typeface="Wingdings" panose="05000000000000000000" pitchFamily="2" charset="2"/>
              <a:buChar char="§"/>
              <a:defRPr sz="2800">
                <a:solidFill>
                  <a:srgbClr val="24263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42631"/>
              </a:buClr>
              <a:buFont typeface="Wingdings" panose="05000000000000000000" pitchFamily="2" charset="2"/>
              <a:buChar char="w"/>
              <a:defRPr sz="2400">
                <a:solidFill>
                  <a:srgbClr val="24263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defTabSz="1219170" eaLnBrk="1" hangingPunct="1">
              <a:lnSpc>
                <a:spcPct val="80000"/>
              </a:lnSpc>
              <a:buFont typeface="Wingdings" panose="05000000000000000000" pitchFamily="2" charset="2"/>
              <a:buChar char="§"/>
            </a:pPr>
            <a:endParaRPr lang="en-AU" altLang="zh-CN" sz="2700" kern="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7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-195943" y="1140206"/>
            <a:ext cx="5979094" cy="4431424"/>
          </a:xfrm>
          <a:prstGeom prst="rect">
            <a:avLst/>
          </a:prstGeom>
        </p:spPr>
        <p:txBody>
          <a:bodyPr/>
          <a:lstStyle/>
          <a:p>
            <a:pPr lvl="1" eaLnBrk="1" hangingPunct="1">
              <a:lnSpc>
                <a:spcPct val="80000"/>
              </a:lnSpc>
            </a:pPr>
            <a:r>
              <a:rPr lang="en-AU" sz="3200" b="1" dirty="0">
                <a:cs typeface="Times New Roman" pitchFamily="18" charset="0"/>
              </a:rPr>
              <a:t>Multiaxial uncrimped</a:t>
            </a:r>
          </a:p>
          <a:p>
            <a:pPr lvl="3">
              <a:lnSpc>
                <a:spcPct val="80000"/>
              </a:lnSpc>
            </a:pPr>
            <a:r>
              <a:rPr lang="en-AU" sz="2800" b="1" dirty="0">
                <a:latin typeface="Arial" charset="0"/>
                <a:cs typeface="Times New Roman" pitchFamily="18" charset="0"/>
              </a:rPr>
              <a:t>Unidirectional </a:t>
            </a:r>
            <a:r>
              <a:rPr lang="en-AU" sz="2800" b="1" i="1" dirty="0"/>
              <a:t>(0° )or ( 90°)</a:t>
            </a:r>
          </a:p>
          <a:p>
            <a:pPr lvl="3">
              <a:lnSpc>
                <a:spcPct val="80000"/>
              </a:lnSpc>
            </a:pPr>
            <a:endParaRPr lang="en-AU" sz="2800" b="1" dirty="0">
              <a:latin typeface="Arial" charset="0"/>
              <a:cs typeface="Times New Roman" pitchFamily="18" charset="0"/>
            </a:endParaRPr>
          </a:p>
          <a:p>
            <a:pPr lvl="3">
              <a:lnSpc>
                <a:spcPct val="80000"/>
              </a:lnSpc>
            </a:pPr>
            <a:r>
              <a:rPr lang="en-AU" sz="2800" b="1" dirty="0">
                <a:latin typeface="Arial" charset="0"/>
                <a:cs typeface="Times New Roman" pitchFamily="18" charset="0"/>
              </a:rPr>
              <a:t>Biaxial </a:t>
            </a:r>
            <a:r>
              <a:rPr lang="en-AU" sz="2800" b="1" i="1" dirty="0"/>
              <a:t>(0°, 90°)</a:t>
            </a:r>
          </a:p>
          <a:p>
            <a:pPr lvl="3">
              <a:lnSpc>
                <a:spcPct val="80000"/>
              </a:lnSpc>
            </a:pPr>
            <a:endParaRPr lang="en-AU" sz="2800" b="1" dirty="0">
              <a:latin typeface="Arial" charset="0"/>
              <a:cs typeface="Times New Roman" pitchFamily="18" charset="0"/>
            </a:endParaRPr>
          </a:p>
          <a:p>
            <a:pPr lvl="3">
              <a:lnSpc>
                <a:spcPct val="80000"/>
              </a:lnSpc>
            </a:pPr>
            <a:r>
              <a:rPr lang="en-AU" sz="2800" b="1" dirty="0">
                <a:latin typeface="Arial" charset="0"/>
                <a:cs typeface="Times New Roman" pitchFamily="18" charset="0"/>
              </a:rPr>
              <a:t>Triaxial </a:t>
            </a:r>
            <a:r>
              <a:rPr lang="en-AU" sz="2800" b="1" i="1" dirty="0"/>
              <a:t>(0°, ±45°) or (90°, ±45°)</a:t>
            </a:r>
          </a:p>
          <a:p>
            <a:pPr lvl="3">
              <a:lnSpc>
                <a:spcPct val="80000"/>
              </a:lnSpc>
            </a:pPr>
            <a:endParaRPr lang="en-AU" sz="2800" b="1" dirty="0">
              <a:latin typeface="Arial" charset="0"/>
              <a:cs typeface="Times New Roman" pitchFamily="18" charset="0"/>
            </a:endParaRPr>
          </a:p>
          <a:p>
            <a:pPr lvl="3">
              <a:lnSpc>
                <a:spcPct val="80000"/>
              </a:lnSpc>
            </a:pPr>
            <a:r>
              <a:rPr lang="en-AU" sz="2800" b="1" dirty="0">
                <a:latin typeface="Arial" charset="0"/>
                <a:cs typeface="Times New Roman" pitchFamily="18" charset="0"/>
              </a:rPr>
              <a:t>Double Bias</a:t>
            </a:r>
            <a:r>
              <a:rPr lang="en-AU" sz="2800" b="1" i="1" dirty="0"/>
              <a:t> (±45°)</a:t>
            </a:r>
          </a:p>
          <a:p>
            <a:pPr lvl="3">
              <a:lnSpc>
                <a:spcPct val="80000"/>
              </a:lnSpc>
            </a:pPr>
            <a:r>
              <a:rPr lang="en-AU" sz="2800" b="1" i="1" dirty="0"/>
              <a:t> </a:t>
            </a:r>
            <a:endParaRPr lang="en-AU" sz="2800" b="1" dirty="0">
              <a:latin typeface="Arial" charset="0"/>
              <a:cs typeface="Times New Roman" pitchFamily="18" charset="0"/>
            </a:endParaRPr>
          </a:p>
          <a:p>
            <a:pPr lvl="3">
              <a:lnSpc>
                <a:spcPct val="80000"/>
              </a:lnSpc>
            </a:pPr>
            <a:r>
              <a:rPr lang="en-AU" sz="2800" b="1" dirty="0">
                <a:latin typeface="Arial" charset="0"/>
                <a:cs typeface="Times New Roman" pitchFamily="18" charset="0"/>
              </a:rPr>
              <a:t>Quadriaxial </a:t>
            </a:r>
            <a:r>
              <a:rPr lang="en-AU" sz="2800" b="1" i="1" dirty="0"/>
              <a:t>(0°, ±45°,90°) </a:t>
            </a:r>
          </a:p>
          <a:p>
            <a:pPr lvl="1" eaLnBrk="1" hangingPunct="1">
              <a:lnSpc>
                <a:spcPct val="80000"/>
              </a:lnSpc>
            </a:pPr>
            <a:endParaRPr lang="en-AU" sz="3200" b="1" dirty="0">
              <a:latin typeface="Arial" charset="0"/>
              <a:cs typeface="Times New Roman" pitchFamily="18" charset="0"/>
            </a:endParaRPr>
          </a:p>
          <a:p>
            <a:pPr lvl="1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AU" sz="3200" b="1" dirty="0">
                <a:latin typeface="Arial" charset="0"/>
                <a:cs typeface="Times New Roman" pitchFamily="18" charset="0"/>
              </a:rPr>
              <a:t> </a:t>
            </a:r>
          </a:p>
          <a:p>
            <a:pPr lvl="1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AU" sz="3200" b="1" dirty="0">
                <a:solidFill>
                  <a:srgbClr val="FF0000"/>
                </a:solidFill>
                <a:latin typeface="Arial" charset="0"/>
                <a:cs typeface="Times New Roman" pitchFamily="18" charset="0"/>
              </a:rPr>
              <a:t> </a:t>
            </a:r>
            <a:endParaRPr lang="en-AU" sz="3200" b="1" dirty="0">
              <a:latin typeface="Arial" charset="0"/>
              <a:cs typeface="Times New Roman" pitchFamily="18" charset="0"/>
            </a:endParaRPr>
          </a:p>
          <a:p>
            <a:pPr lvl="1" eaLnBrk="1" hangingPunct="1">
              <a:lnSpc>
                <a:spcPct val="80000"/>
              </a:lnSpc>
              <a:buFont typeface="Wingdings" pitchFamily="2" charset="2"/>
              <a:buNone/>
            </a:pPr>
            <a:endParaRPr lang="en-AU" b="1" dirty="0">
              <a:latin typeface="Arial" charset="0"/>
              <a:cs typeface="Times New Roman" pitchFamily="18" charset="0"/>
            </a:endParaRPr>
          </a:p>
          <a:p>
            <a:pPr lvl="1" eaLnBrk="1" hangingPunct="1">
              <a:lnSpc>
                <a:spcPct val="80000"/>
              </a:lnSpc>
            </a:pPr>
            <a:endParaRPr lang="en-AU" b="1" dirty="0">
              <a:latin typeface="Arial" charset="0"/>
              <a:cs typeface="Times New Roman" pitchFamily="18" charset="0"/>
            </a:endParaRPr>
          </a:p>
          <a:p>
            <a:pPr lvl="1" eaLnBrk="1" hangingPunct="1">
              <a:lnSpc>
                <a:spcPct val="80000"/>
              </a:lnSpc>
            </a:pPr>
            <a:endParaRPr lang="en-AU" b="1" dirty="0">
              <a:latin typeface="Arial" charset="0"/>
              <a:cs typeface="Times New Roman" pitchFamily="18" charset="0"/>
            </a:endParaRPr>
          </a:p>
          <a:p>
            <a:pPr lvl="1" eaLnBrk="1" hangingPunct="1">
              <a:lnSpc>
                <a:spcPct val="80000"/>
              </a:lnSpc>
            </a:pPr>
            <a:endParaRPr lang="en-AU" sz="1800" b="1" dirty="0">
              <a:latin typeface="Arial" charset="0"/>
              <a:cs typeface="Times New Roman" pitchFamily="18" charset="0"/>
            </a:endParaRPr>
          </a:p>
          <a:p>
            <a:pPr lvl="1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AU" sz="1800" b="1" dirty="0">
                <a:latin typeface="Arial" charset="0"/>
                <a:cs typeface="Times New Roman" pitchFamily="18" charset="0"/>
              </a:rPr>
              <a:t> </a:t>
            </a:r>
            <a:endParaRPr lang="en-AU" sz="1200" dirty="0">
              <a:latin typeface="Arial" charset="0"/>
              <a:cs typeface="Times New Roman" pitchFamily="18" charset="0"/>
            </a:endParaRPr>
          </a:p>
          <a:p>
            <a:pPr lvl="1" algn="ctr" eaLnBrk="1" hangingPunct="1">
              <a:lnSpc>
                <a:spcPct val="80000"/>
              </a:lnSpc>
              <a:buFont typeface="Wingdings" pitchFamily="2" charset="2"/>
              <a:buNone/>
            </a:pPr>
            <a:endParaRPr lang="en-AU" sz="1800" dirty="0"/>
          </a:p>
        </p:txBody>
      </p:sp>
      <p:sp>
        <p:nvSpPr>
          <p:cNvPr id="16386" name="AutoShape 2" descr="https://apis.mail.yahoo.com/ws/v3/mailboxes/@.id==VjN-mWJsBnt4Py3bE4IilRdEQaA_EW-NssylGsGA6ZU2CKlqMUtTd5FnM_ttwTEerAEWMtMeWPIZunQ1SZfkiNrYpA/messages/@.id==APHaZeRbYljeYqg02gGpyDYoeWc/content/parts/@.id==2/thumbnail?appid=YMailNodin&amp;downloadWhenThumbnailFails=true&amp;pid=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E3E0714-A8DC-CE82-1F99-A303501E72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5696" y="551822"/>
            <a:ext cx="2882544" cy="2296811"/>
          </a:xfrm>
          <a:prstGeom prst="rect">
            <a:avLst/>
          </a:prstGeom>
        </p:spPr>
      </p:pic>
      <p:pic>
        <p:nvPicPr>
          <p:cNvPr id="1026" name="Picture 2" descr="Double Bias 617 gsm 1.27m wide. E Glass. per Metre - Click Image to Close">
            <a:extLst>
              <a:ext uri="{FF2B5EF4-FFF2-40B4-BE49-F238E27FC236}">
                <a16:creationId xmlns:a16="http://schemas.microsoft.com/office/drawing/2014/main" id="{DCFED139-94FF-DFC1-791D-EC7EB2573E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6873" y="2994457"/>
            <a:ext cx="2995127" cy="2396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ouble Bias 617 gsm 1.27m wide. E Glass. per Metre - Click Image to Close">
            <a:extLst>
              <a:ext uri="{FF2B5EF4-FFF2-40B4-BE49-F238E27FC236}">
                <a16:creationId xmlns:a16="http://schemas.microsoft.com/office/drawing/2014/main" id="{B2585764-BD43-E900-4B3C-16A641BDC2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2764" y="3887486"/>
            <a:ext cx="3467261" cy="2601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98466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200" y="228601"/>
            <a:ext cx="11785600" cy="664797"/>
          </a:xfrm>
        </p:spPr>
        <p:txBody>
          <a:bodyPr/>
          <a:lstStyle/>
          <a:p>
            <a:r>
              <a:rPr lang="en-AU" dirty="0"/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03200" y="1371600"/>
            <a:ext cx="11785600" cy="443198"/>
          </a:xfrm>
        </p:spPr>
        <p:txBody>
          <a:bodyPr/>
          <a:lstStyle/>
          <a:p>
            <a:pPr marL="0" indent="0">
              <a:buNone/>
            </a:pPr>
            <a:r>
              <a:rPr lang="en-AU" dirty="0"/>
              <a:t>  </a:t>
            </a:r>
          </a:p>
        </p:txBody>
      </p:sp>
      <p:pic>
        <p:nvPicPr>
          <p:cNvPr id="5" name="Picture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46" y="1157599"/>
            <a:ext cx="7549502" cy="396861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8861" y="4371976"/>
            <a:ext cx="7343140" cy="24860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" name="Straight Arrow Connector 7"/>
          <p:cNvCxnSpPr>
            <a:cxnSpLocks/>
          </p:cNvCxnSpPr>
          <p:nvPr/>
        </p:nvCxnSpPr>
        <p:spPr>
          <a:xfrm flipH="1">
            <a:off x="6771224" y="1524385"/>
            <a:ext cx="2697647" cy="1576814"/>
          </a:xfrm>
          <a:prstGeom prst="straightConnector1">
            <a:avLst/>
          </a:prstGeom>
          <a:ln w="34925" cap="rnd">
            <a:solidFill>
              <a:schemeClr val="dk1">
                <a:alpha val="54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7513338" y="1116987"/>
            <a:ext cx="3454400" cy="7143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AU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Weft Filler Yarns </a:t>
            </a:r>
            <a:endParaRPr lang="en-A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AU" sz="2000" b="1" dirty="0">
                <a:solidFill>
                  <a:srgbClr val="12A9E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Layers 1 &amp; 2</a:t>
            </a:r>
            <a:endParaRPr lang="en-A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0" name="Straight Arrow Connector 9"/>
          <p:cNvCxnSpPr>
            <a:cxnSpLocks/>
          </p:cNvCxnSpPr>
          <p:nvPr/>
        </p:nvCxnSpPr>
        <p:spPr>
          <a:xfrm flipH="1">
            <a:off x="7010400" y="1371600"/>
            <a:ext cx="1483362" cy="1251114"/>
          </a:xfrm>
          <a:prstGeom prst="straightConnector1">
            <a:avLst/>
          </a:prstGeom>
          <a:ln w="34925" cap="rnd">
            <a:solidFill>
              <a:schemeClr val="dk1">
                <a:alpha val="54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cxnSpLocks/>
          </p:cNvCxnSpPr>
          <p:nvPr/>
        </p:nvCxnSpPr>
        <p:spPr>
          <a:xfrm flipV="1">
            <a:off x="3657600" y="4653587"/>
            <a:ext cx="1815224" cy="994751"/>
          </a:xfrm>
          <a:prstGeom prst="straightConnector1">
            <a:avLst/>
          </a:prstGeom>
          <a:ln w="34925" cap="rnd">
            <a:solidFill>
              <a:schemeClr val="dk1">
                <a:alpha val="54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cxnSpLocks/>
          </p:cNvCxnSpPr>
          <p:nvPr/>
        </p:nvCxnSpPr>
        <p:spPr>
          <a:xfrm>
            <a:off x="3702050" y="5579833"/>
            <a:ext cx="1812265" cy="72804"/>
          </a:xfrm>
          <a:prstGeom prst="straightConnector1">
            <a:avLst/>
          </a:prstGeom>
          <a:ln w="34925" cap="rnd">
            <a:solidFill>
              <a:schemeClr val="dk1">
                <a:alpha val="54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cxnSpLocks/>
          </p:cNvCxnSpPr>
          <p:nvPr/>
        </p:nvCxnSpPr>
        <p:spPr>
          <a:xfrm>
            <a:off x="3702050" y="5579834"/>
            <a:ext cx="1812265" cy="741527"/>
          </a:xfrm>
          <a:prstGeom prst="straightConnector1">
            <a:avLst/>
          </a:prstGeom>
          <a:ln w="34925" cap="rnd">
            <a:solidFill>
              <a:schemeClr val="dk1">
                <a:alpha val="54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Text Box 2"/>
          <p:cNvSpPr txBox="1">
            <a:spLocks noChangeArrowheads="1"/>
          </p:cNvSpPr>
          <p:nvPr/>
        </p:nvSpPr>
        <p:spPr bwMode="auto">
          <a:xfrm>
            <a:off x="1784144" y="5380830"/>
            <a:ext cx="2125384" cy="769181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AU" sz="2000" b="1" dirty="0">
                <a:solidFill>
                  <a:srgbClr val="00B0F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Warp Binder </a:t>
            </a:r>
            <a:r>
              <a:rPr lang="en-AU" sz="2000" b="1" dirty="0">
                <a:solidFill>
                  <a:srgbClr val="12A9E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Yarns</a:t>
            </a:r>
            <a:endParaRPr lang="en-A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25" name="Straight Arrow Connector 24"/>
          <p:cNvCxnSpPr>
            <a:cxnSpLocks/>
          </p:cNvCxnSpPr>
          <p:nvPr/>
        </p:nvCxnSpPr>
        <p:spPr>
          <a:xfrm flipH="1" flipV="1">
            <a:off x="812801" y="3509412"/>
            <a:ext cx="551284" cy="1023794"/>
          </a:xfrm>
          <a:prstGeom prst="straightConnector1">
            <a:avLst/>
          </a:prstGeom>
          <a:ln w="34925" cap="rnd">
            <a:solidFill>
              <a:schemeClr val="dk1">
                <a:alpha val="54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674064" y="4533206"/>
            <a:ext cx="2612767" cy="3886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AU" b="1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Weft</a:t>
            </a:r>
            <a:r>
              <a:rPr lang="en-AU" b="1" dirty="0">
                <a:solidFill>
                  <a:srgbClr val="12A9E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Weft Layers 1, 2 &amp; 3</a:t>
            </a:r>
            <a:endParaRPr lang="en-AU" sz="105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29" name="Straight Arrow Connector 28"/>
          <p:cNvCxnSpPr>
            <a:cxnSpLocks/>
          </p:cNvCxnSpPr>
          <p:nvPr/>
        </p:nvCxnSpPr>
        <p:spPr>
          <a:xfrm flipH="1" flipV="1">
            <a:off x="1073991" y="3105393"/>
            <a:ext cx="290095" cy="1427813"/>
          </a:xfrm>
          <a:prstGeom prst="straightConnector1">
            <a:avLst/>
          </a:prstGeom>
          <a:ln w="34925" cap="rnd">
            <a:solidFill>
              <a:schemeClr val="dk1">
                <a:alpha val="54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cxnSpLocks/>
          </p:cNvCxnSpPr>
          <p:nvPr/>
        </p:nvCxnSpPr>
        <p:spPr>
          <a:xfrm flipV="1">
            <a:off x="1364085" y="2729087"/>
            <a:ext cx="87472" cy="1736200"/>
          </a:xfrm>
          <a:prstGeom prst="straightConnector1">
            <a:avLst/>
          </a:prstGeom>
          <a:ln w="34925" cap="rnd">
            <a:solidFill>
              <a:schemeClr val="dk1">
                <a:alpha val="54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>
          <a:xfrm>
            <a:off x="304799" y="348179"/>
            <a:ext cx="567099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3600" b="1" dirty="0"/>
              <a:t>  3D Fabrics (X Y Z</a:t>
            </a:r>
            <a:r>
              <a:rPr lang="en-AU" sz="4000" dirty="0"/>
              <a:t>)</a:t>
            </a:r>
          </a:p>
        </p:txBody>
      </p:sp>
      <p:pic>
        <p:nvPicPr>
          <p:cNvPr id="36865" name="Picture 1" descr="C:\Users\4\Desktop\thumbnail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13593" y="2164175"/>
            <a:ext cx="3869861" cy="24416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43501100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5313" y="228601"/>
            <a:ext cx="7109138" cy="664797"/>
          </a:xfrm>
        </p:spPr>
        <p:txBody>
          <a:bodyPr/>
          <a:lstStyle/>
          <a:p>
            <a:r>
              <a:rPr lang="en-AU" dirty="0"/>
              <a:t> </a:t>
            </a:r>
            <a:r>
              <a:rPr lang="en-AU" sz="3600" b="1" dirty="0"/>
              <a:t>3D weaving loom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03200" y="1371600"/>
            <a:ext cx="11785600" cy="443198"/>
          </a:xfrm>
        </p:spPr>
        <p:txBody>
          <a:bodyPr/>
          <a:lstStyle/>
          <a:p>
            <a:pPr marL="0" indent="0">
              <a:buNone/>
            </a:pPr>
            <a:r>
              <a:rPr lang="en-AU" dirty="0"/>
              <a:t> </a:t>
            </a:r>
            <a:endParaRPr lang="en-AU" sz="2400" dirty="0"/>
          </a:p>
        </p:txBody>
      </p:sp>
      <p:pic>
        <p:nvPicPr>
          <p:cNvPr id="4" name="Picture 3" descr="3D Loom">
            <a:hlinkClick r:id="rId2"/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00" y="1219200"/>
            <a:ext cx="11480800" cy="5257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95685503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!!BGRectangle">
            <a:extLst>
              <a:ext uri="{FF2B5EF4-FFF2-40B4-BE49-F238E27FC236}">
                <a16:creationId xmlns:a16="http://schemas.microsoft.com/office/drawing/2014/main" id="{9B76D444-2756-434F-AE61-96D69830C1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8274A87-9D97-5B75-F295-1ECB556E5C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8182" y="932961"/>
            <a:ext cx="4887685" cy="177741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>
                <a:latin typeface="+mj-lt"/>
              </a:rPr>
              <a:t>Nuflow 3 D weaving loom</a:t>
            </a:r>
          </a:p>
        </p:txBody>
      </p:sp>
      <p:pic>
        <p:nvPicPr>
          <p:cNvPr id="5" name="Picture 4" descr="A picture containing night, blue&#10;&#10;Description automatically generated">
            <a:extLst>
              <a:ext uri="{FF2B5EF4-FFF2-40B4-BE49-F238E27FC236}">
                <a16:creationId xmlns:a16="http://schemas.microsoft.com/office/drawing/2014/main" id="{5A2760C9-EEB1-D9A0-78F8-17096BE7BD3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51" r="4125" b="-3"/>
          <a:stretch/>
        </p:blipFill>
        <p:spPr>
          <a:xfrm>
            <a:off x="391903" y="573678"/>
            <a:ext cx="5103206" cy="5710645"/>
          </a:xfrm>
          <a:prstGeom prst="rect">
            <a:avLst/>
          </a:prstGeom>
        </p:spPr>
      </p:pic>
      <p:sp>
        <p:nvSpPr>
          <p:cNvPr id="12" name="!!Line">
            <a:extLst>
              <a:ext uri="{FF2B5EF4-FFF2-40B4-BE49-F238E27FC236}">
                <a16:creationId xmlns:a16="http://schemas.microsoft.com/office/drawing/2014/main" id="{0AF80B57-54E2-4D01-8731-3F38B0C56C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08192" y="1417320"/>
            <a:ext cx="9144" cy="40233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1621E8-DDFA-9322-B745-B75DACB0739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688182" y="2894529"/>
            <a:ext cx="4887685" cy="3210179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The Manufacturing facility has now  installed the Loom machine and will be commissioned within the next 3 months producing CIPP solutions.</a:t>
            </a:r>
          </a:p>
        </p:txBody>
      </p:sp>
    </p:spTree>
    <p:extLst>
      <p:ext uri="{BB962C8B-B14F-4D97-AF65-F5344CB8AC3E}">
        <p14:creationId xmlns:p14="http://schemas.microsoft.com/office/powerpoint/2010/main" val="2570882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500B4A4-B1F1-41EA-886A-B8A210DBCA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A close-up of a factory&#10;&#10;Description automatically generated with medium confidence">
            <a:extLst>
              <a:ext uri="{FF2B5EF4-FFF2-40B4-BE49-F238E27FC236}">
                <a16:creationId xmlns:a16="http://schemas.microsoft.com/office/drawing/2014/main" id="{C42CC019-BB20-A014-D3D4-099989CFEBF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06" r="-1" b="8392"/>
          <a:stretch/>
        </p:blipFill>
        <p:spPr>
          <a:xfrm>
            <a:off x="20" y="10"/>
            <a:ext cx="12191675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E55A99C-0BDC-4DBE-8E40-9FA66F629F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91540"/>
            <a:ext cx="722376" cy="5071110"/>
          </a:xfrm>
          <a:prstGeom prst="rect">
            <a:avLst/>
          </a:prstGeom>
          <a:solidFill>
            <a:srgbClr val="4C52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6197007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3600" b="1" dirty="0"/>
              <a:t>Novel 3D fabrics</a:t>
            </a:r>
            <a:r>
              <a:rPr lang="en-AU" dirty="0"/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3432" y="1480158"/>
            <a:ext cx="11345769" cy="3016210"/>
          </a:xfrm>
        </p:spPr>
        <p:txBody>
          <a:bodyPr/>
          <a:lstStyle/>
          <a:p>
            <a:r>
              <a:rPr lang="en-AU" b="1" dirty="0"/>
              <a:t>  3-D preforms style:</a:t>
            </a:r>
          </a:p>
          <a:p>
            <a:pPr lvl="1"/>
            <a:r>
              <a:rPr lang="en-AU" dirty="0"/>
              <a:t>“Non Crimp” multilayer </a:t>
            </a:r>
          </a:p>
          <a:p>
            <a:pPr lvl="3"/>
            <a:r>
              <a:rPr lang="en-AU" dirty="0"/>
              <a:t>  up to 20 layers </a:t>
            </a:r>
          </a:p>
          <a:p>
            <a:pPr lvl="3"/>
            <a:r>
              <a:rPr lang="en-AU" dirty="0"/>
              <a:t>  in a variety of architectures: </a:t>
            </a:r>
          </a:p>
          <a:p>
            <a:pPr lvl="3"/>
            <a:r>
              <a:rPr lang="en-AU" dirty="0"/>
              <a:t>  orthogonal, interlayered, offset, etc.</a:t>
            </a:r>
          </a:p>
          <a:p>
            <a:pPr lvl="3"/>
            <a:r>
              <a:rPr lang="en-AU" dirty="0"/>
              <a:t>   warp binding, weft binding </a:t>
            </a:r>
          </a:p>
          <a:p>
            <a:pPr marL="517525" lvl="1" indent="0">
              <a:buNone/>
            </a:pPr>
            <a:r>
              <a:rPr lang="en-AU" dirty="0"/>
              <a:t>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30" y="1051892"/>
            <a:ext cx="2965885" cy="20973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74738" y="3517555"/>
            <a:ext cx="2097305" cy="2718488"/>
          </a:xfrm>
          <a:prstGeom prst="rect">
            <a:avLst/>
          </a:prstGeom>
        </p:spPr>
      </p:pic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5972432" y="1051892"/>
          <a:ext cx="2710559" cy="18615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4853158" imgH="3691550" progId="">
                  <p:embed/>
                </p:oleObj>
              </mc:Choice>
              <mc:Fallback>
                <p:oleObj r:id="rId4" imgW="4853158" imgH="3691550" progId="">
                  <p:embed/>
                  <p:pic>
                    <p:nvPicPr>
                      <p:cNvPr id="6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72432" y="1051892"/>
                        <a:ext cx="2710559" cy="186157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8379783" y="1051892"/>
          <a:ext cx="2750825" cy="18707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6" imgW="5089418" imgH="4026251" progId="">
                  <p:embed/>
                </p:oleObj>
              </mc:Choice>
              <mc:Fallback>
                <p:oleObj r:id="rId6" imgW="5089418" imgH="4026251" progId="">
                  <p:embed/>
                  <p:pic>
                    <p:nvPicPr>
                      <p:cNvPr id="7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79783" y="1051892"/>
                        <a:ext cx="2750825" cy="187072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alphaModFix/>
            <a:lum/>
          </a:blip>
          <a:srcRect/>
          <a:stretch>
            <a:fillRect/>
          </a:stretch>
        </p:blipFill>
        <p:spPr>
          <a:xfrm>
            <a:off x="3084215" y="2113499"/>
            <a:ext cx="3019108" cy="2071396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9" name="Object 3"/>
          <p:cNvGraphicFramePr>
            <a:graphicFrameLocks noChangeAspect="1"/>
          </p:cNvGraphicFramePr>
          <p:nvPr/>
        </p:nvGraphicFramePr>
        <p:xfrm>
          <a:off x="7825845" y="3023193"/>
          <a:ext cx="3304763" cy="19265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9" imgW="4833470" imgH="3671862" progId="">
                  <p:embed/>
                </p:oleObj>
              </mc:Choice>
              <mc:Fallback>
                <p:oleObj r:id="rId9" imgW="4833470" imgH="3671862" progId="">
                  <p:embed/>
                  <p:pic>
                    <p:nvPicPr>
                      <p:cNvPr id="9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25845" y="3023193"/>
                        <a:ext cx="3304763" cy="192652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2635" y="4496367"/>
            <a:ext cx="4102461" cy="22435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8797465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8C7E05-84BC-D50A-757D-D430A4628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1179"/>
            <a:ext cx="10811005" cy="566433"/>
          </a:xfrm>
        </p:spPr>
        <p:txBody>
          <a:bodyPr/>
          <a:lstStyle/>
          <a:p>
            <a:r>
              <a:rPr lang="en-AU" sz="2800" dirty="0"/>
              <a:t>Topics- Dr David Rogers</a:t>
            </a:r>
            <a:br>
              <a:rPr lang="en-AU" sz="2800" dirty="0"/>
            </a:br>
            <a:r>
              <a:rPr lang="en-AU" sz="2800" dirty="0"/>
              <a:t>Polymer Chemist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AB2CB6-4B68-3676-F99D-51859CBF0E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325319"/>
            <a:ext cx="10811005" cy="381000"/>
          </a:xfrm>
        </p:spPr>
        <p:txBody>
          <a:bodyPr/>
          <a:lstStyle/>
          <a:p>
            <a:r>
              <a:rPr lang="en-AU" dirty="0"/>
              <a:t>UV curing – epoxy and non-epoxy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01DF239-1B97-A54D-44B1-2E35ABBEE11F}"/>
              </a:ext>
            </a:extLst>
          </p:cNvPr>
          <p:cNvSpPr txBox="1"/>
          <p:nvPr/>
        </p:nvSpPr>
        <p:spPr>
          <a:xfrm>
            <a:off x="838200" y="2802421"/>
            <a:ext cx="6916154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59A345"/>
                </a:solidFill>
                <a:effectLst/>
                <a:uLnTx/>
                <a:uFillTx/>
                <a:latin typeface="Montserrat Black" panose="00000A00000000000000" pitchFamily="50" charset="0"/>
                <a:ea typeface="+mn-ea"/>
                <a:cs typeface="+mn-cs"/>
              </a:rPr>
              <a:t>Mechanical properties and future use of fibreglass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1BA9046-9522-8CB5-DCED-C6DEA7A5F7BB}"/>
              </a:ext>
            </a:extLst>
          </p:cNvPr>
          <p:cNvSpPr txBox="1"/>
          <p:nvPr/>
        </p:nvSpPr>
        <p:spPr>
          <a:xfrm>
            <a:off x="944479" y="1792705"/>
            <a:ext cx="43855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Chemistry differences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“dark cure”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similarities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65D448F-4B16-F8D5-FFB7-E9FA0B353CD4}"/>
              </a:ext>
            </a:extLst>
          </p:cNvPr>
          <p:cNvSpPr txBox="1"/>
          <p:nvPr/>
        </p:nvSpPr>
        <p:spPr>
          <a:xfrm>
            <a:off x="992605" y="3236495"/>
            <a:ext cx="62504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ASTM F1216 minimum structural requirements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Relative flexural properties of neat resin; felt and fibreglass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Upcoming pressure and structural standards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Necessity for fibreglass and advanced fibre liners</a:t>
            </a:r>
          </a:p>
        </p:txBody>
      </p:sp>
      <p:pic>
        <p:nvPicPr>
          <p:cNvPr id="8" name="Picture 7" descr="DR David Rogers Polymer Chemist (left)">
            <a:extLst>
              <a:ext uri="{FF2B5EF4-FFF2-40B4-BE49-F238E27FC236}">
                <a16:creationId xmlns:a16="http://schemas.microsoft.com/office/drawing/2014/main" id="{A2AD25A3-07F1-469D-DC40-0FB3AEB6A6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1514" y="2716035"/>
            <a:ext cx="2588362" cy="2747394"/>
          </a:xfrm>
          <a:prstGeom prst="rect">
            <a:avLst/>
          </a:prstGeom>
        </p:spPr>
      </p:pic>
      <p:pic>
        <p:nvPicPr>
          <p:cNvPr id="1026" name="Picture 2" descr="David Rogers">
            <a:extLst>
              <a:ext uri="{FF2B5EF4-FFF2-40B4-BE49-F238E27FC236}">
                <a16:creationId xmlns:a16="http://schemas.microsoft.com/office/drawing/2014/main" id="{3E2BAECE-EDB6-8B29-9996-C18DFABE0B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6165" y="797108"/>
            <a:ext cx="1316918" cy="1316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85886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3600" b="1" dirty="0"/>
              <a:t>Novel 3D Preforms </a:t>
            </a:r>
            <a:r>
              <a:rPr lang="en-AU" dirty="0"/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03200" y="1371600"/>
            <a:ext cx="11785600" cy="917174"/>
          </a:xfrm>
        </p:spPr>
        <p:txBody>
          <a:bodyPr/>
          <a:lstStyle/>
          <a:p>
            <a:r>
              <a:rPr lang="en-AU" dirty="0"/>
              <a:t>   Profiled Fabrics T, I, C, U, Y ,L…</a:t>
            </a:r>
          </a:p>
          <a:p>
            <a:pPr marL="517525" lvl="1" indent="0">
              <a:buNone/>
            </a:pPr>
            <a:r>
              <a:rPr lang="en-AU" b="1" dirty="0"/>
              <a:t>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alphaModFix/>
            <a:lum/>
          </a:blip>
          <a:srcRect/>
          <a:stretch>
            <a:fillRect/>
          </a:stretch>
        </p:blipFill>
        <p:spPr>
          <a:xfrm>
            <a:off x="663262" y="1104900"/>
            <a:ext cx="2678487" cy="1899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alphaModFix/>
            <a:lum/>
          </a:blip>
          <a:srcRect/>
          <a:stretch>
            <a:fillRect/>
          </a:stretch>
        </p:blipFill>
        <p:spPr>
          <a:xfrm>
            <a:off x="3476859" y="2021722"/>
            <a:ext cx="3217618" cy="221464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alphaModFix/>
            <a:lum/>
          </a:blip>
          <a:srcRect/>
          <a:stretch>
            <a:fillRect/>
          </a:stretch>
        </p:blipFill>
        <p:spPr>
          <a:xfrm>
            <a:off x="457200" y="3048000"/>
            <a:ext cx="4275099" cy="332731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6694477" y="914400"/>
            <a:ext cx="5102246" cy="38861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alphaModFix/>
            <a:lum/>
          </a:blip>
          <a:srcRect/>
          <a:stretch>
            <a:fillRect/>
          </a:stretch>
        </p:blipFill>
        <p:spPr>
          <a:xfrm>
            <a:off x="4951179" y="4372834"/>
            <a:ext cx="4020317" cy="271698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24D3199-9432-8549-B49B-B4CC66A0C5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43734" y="0"/>
            <a:ext cx="1349822" cy="126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09839625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10B752-51DB-4348-8121-E1452A660A2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/>
              <a:t>THANK YOU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2C5CC2-4A0F-4B35-A25C-8E815E5C77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726736"/>
            <a:ext cx="9144000" cy="2109141"/>
          </a:xfrm>
        </p:spPr>
        <p:txBody>
          <a:bodyPr/>
          <a:lstStyle/>
          <a:p>
            <a:r>
              <a:rPr lang="en-AU" dirty="0"/>
              <a:t>FOR MORE INFORMATION CONTACT</a:t>
            </a:r>
          </a:p>
          <a:p>
            <a:endParaRPr lang="en-AU" dirty="0"/>
          </a:p>
          <a:p>
            <a:r>
              <a:rPr lang="en-AU" dirty="0"/>
              <a:t>Jeff Hilditch National Business Development Manager Australasia</a:t>
            </a:r>
          </a:p>
          <a:p>
            <a:r>
              <a:rPr lang="en-AU" dirty="0"/>
              <a:t>James Haua Technical Training &amp; Development Australasia</a:t>
            </a:r>
          </a:p>
          <a:p>
            <a:r>
              <a:rPr lang="en-AU" dirty="0">
                <a:hlinkClick r:id="rId2"/>
              </a:rPr>
              <a:t>solutions@nuflow.net</a:t>
            </a:r>
            <a:endParaRPr lang="en-AU" dirty="0"/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4579B8-1382-4862-AFBC-D072B3C0200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24000" y="3226256"/>
            <a:ext cx="9144000" cy="2109141"/>
          </a:xfrm>
        </p:spPr>
        <p:txBody>
          <a:bodyPr/>
          <a:lstStyle/>
          <a:p>
            <a:r>
              <a:rPr lang="en-US" dirty="0"/>
              <a:t>Nat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2CDAB33-8992-82D0-F370-F1C9932CF18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39090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83E44F-9E9C-3D1C-9E13-82D43B9155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Free radical vs cationic cure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F9DCA7-7D4E-81DA-D14D-F871947418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3926" y="1838325"/>
            <a:ext cx="3181350" cy="19956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B2C120F-298D-0CE4-93AF-27D6F5C68E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990" y="3984700"/>
            <a:ext cx="6280449" cy="165112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EDFDF8E-18A7-B0F1-3C9D-B2BD13BEA9B0}"/>
              </a:ext>
            </a:extLst>
          </p:cNvPr>
          <p:cNvSpPr txBox="1"/>
          <p:nvPr/>
        </p:nvSpPr>
        <p:spPr>
          <a:xfrm>
            <a:off x="5094514" y="2341266"/>
            <a:ext cx="46021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59A345"/>
                </a:solidFill>
              </a:rPr>
              <a:t>Free radical cure: light splits molecule to create radicals that begin cure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898F24E-5BD9-391E-119F-5030910526F9}"/>
              </a:ext>
            </a:extLst>
          </p:cNvPr>
          <p:cNvSpPr txBox="1"/>
          <p:nvPr/>
        </p:nvSpPr>
        <p:spPr>
          <a:xfrm>
            <a:off x="7576457" y="4119824"/>
            <a:ext cx="40727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59A345"/>
                </a:solidFill>
              </a:rPr>
              <a:t>Cationic cure: light creates strong acid</a:t>
            </a:r>
          </a:p>
          <a:p>
            <a:r>
              <a:rPr lang="en-US" dirty="0">
                <a:solidFill>
                  <a:srgbClr val="59A345"/>
                </a:solidFill>
              </a:rPr>
              <a:t>that begins cure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DC5D43A-4686-AB0D-0ED4-2121F6B8F000}"/>
              </a:ext>
            </a:extLst>
          </p:cNvPr>
          <p:cNvSpPr txBox="1"/>
          <p:nvPr/>
        </p:nvSpPr>
        <p:spPr>
          <a:xfrm>
            <a:off x="5091076" y="2021235"/>
            <a:ext cx="35929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Polyester / vinyl ester / acrylic resins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F28E5CB-00BB-9BDB-2DB6-CBFEBEB4BB81}"/>
              </a:ext>
            </a:extLst>
          </p:cNvPr>
          <p:cNvSpPr txBox="1"/>
          <p:nvPr/>
        </p:nvSpPr>
        <p:spPr>
          <a:xfrm>
            <a:off x="7576457" y="3833975"/>
            <a:ext cx="13393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Epoxy resins</a:t>
            </a:r>
          </a:p>
        </p:txBody>
      </p:sp>
    </p:spTree>
    <p:extLst>
      <p:ext uri="{BB962C8B-B14F-4D97-AF65-F5344CB8AC3E}">
        <p14:creationId xmlns:p14="http://schemas.microsoft.com/office/powerpoint/2010/main" val="39384006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E7824C-2146-D404-816C-35FCED4988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UV epoxy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34674A-3D4E-E186-483E-A23EF661CFD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199" y="1136084"/>
            <a:ext cx="10811005" cy="381000"/>
          </a:xfrm>
        </p:spPr>
        <p:txBody>
          <a:bodyPr/>
          <a:lstStyle/>
          <a:p>
            <a:r>
              <a:rPr lang="en-US" dirty="0"/>
              <a:t>“Dark cure”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5CD3DEA-8E1F-8804-CFC1-7DCA4BEB8C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165" y="1625358"/>
            <a:ext cx="3771119" cy="211182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54C6957-1037-A634-67BC-52CB5B324A64}"/>
              </a:ext>
            </a:extLst>
          </p:cNvPr>
          <p:cNvSpPr txBox="1"/>
          <p:nvPr/>
        </p:nvSpPr>
        <p:spPr>
          <a:xfrm>
            <a:off x="5361073" y="2024942"/>
            <a:ext cx="43012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Cure can continue after light is removed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AA486C1-3954-AF31-3776-D60F3EF5F58D}"/>
              </a:ext>
            </a:extLst>
          </p:cNvPr>
          <p:cNvSpPr txBox="1"/>
          <p:nvPr/>
        </p:nvSpPr>
        <p:spPr>
          <a:xfrm>
            <a:off x="756485" y="3981357"/>
            <a:ext cx="6097002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9A345"/>
                </a:solidFill>
                <a:effectLst/>
                <a:uLnTx/>
                <a:uFillTx/>
                <a:latin typeface="Montserrat Black" panose="00000A00000000000000" pitchFamily="50" charset="0"/>
                <a:ea typeface="+mn-ea"/>
                <a:cs typeface="+mn-cs"/>
              </a:rPr>
              <a:t>UV cure similarities: epoxy / non-epoxy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F933AFF-0AD1-0337-857C-AD2834DAA86B}"/>
              </a:ext>
            </a:extLst>
          </p:cNvPr>
          <p:cNvSpPr txBox="1"/>
          <p:nvPr/>
        </p:nvSpPr>
        <p:spPr>
          <a:xfrm>
            <a:off x="838199" y="4433637"/>
            <a:ext cx="72349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Nearly indefinite pot-life / working time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Very rapid cure</a:t>
            </a:r>
          </a:p>
        </p:txBody>
      </p:sp>
    </p:spTree>
    <p:extLst>
      <p:ext uri="{BB962C8B-B14F-4D97-AF65-F5344CB8AC3E}">
        <p14:creationId xmlns:p14="http://schemas.microsoft.com/office/powerpoint/2010/main" val="29797259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1EA85B-951A-9738-F64C-3027A79D49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UV cure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590A8D-327B-1CFA-F388-928D5FD4695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AU" dirty="0"/>
              <a:t>Nuflow USA – Australia synergy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EEAE4A-EF90-C371-E3FA-DB695F5ABC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199" y="1501851"/>
            <a:ext cx="2371550" cy="39505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A90245D-4F38-D162-97D8-F6DF091A3A1B}"/>
              </a:ext>
            </a:extLst>
          </p:cNvPr>
          <p:cNvSpPr txBox="1"/>
          <p:nvPr/>
        </p:nvSpPr>
        <p:spPr>
          <a:xfrm>
            <a:off x="3607160" y="1597424"/>
            <a:ext cx="656554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Works with non-epoxy (395nm) and epoxy (365nm) resins</a:t>
            </a:r>
          </a:p>
          <a:p>
            <a:endParaRPr lang="en-A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Capable of DN100 or DN150 liner cure within 10-15 minutes</a:t>
            </a:r>
          </a:p>
          <a:p>
            <a:endParaRPr lang="en-A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UV epoxy 100% solids (no volatiles)</a:t>
            </a:r>
          </a:p>
          <a:p>
            <a:endParaRPr lang="en-A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UV epoxy excellent adhesion to host pipe: necessary for some structural requirements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6881049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E7439D-97DE-4D1D-81C6-4B5CBC7C9E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Liner reinforcements  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67CD95F-F19A-4E03-A25F-CA4D5A78C4C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AU" dirty="0"/>
              <a:t>Subheading 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1CDBA3C-DECB-7A21-2140-50C63EDBEF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1499" y="2554148"/>
            <a:ext cx="6669602" cy="1749704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1D4A56D-2C09-D504-AA22-38A1F5DB264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1428751"/>
            <a:ext cx="4638675" cy="381000"/>
          </a:xfrm>
        </p:spPr>
        <p:txBody>
          <a:bodyPr/>
          <a:lstStyle/>
          <a:p>
            <a:endParaRPr lang="en-AU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5952925-E556-D8B6-73FC-90339D5230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249" y="931558"/>
            <a:ext cx="9092485" cy="170001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0366446-C519-A491-F901-19E9712492EA}"/>
              </a:ext>
            </a:extLst>
          </p:cNvPr>
          <p:cNvSpPr txBox="1"/>
          <p:nvPr/>
        </p:nvSpPr>
        <p:spPr>
          <a:xfrm>
            <a:off x="1351499" y="4533900"/>
            <a:ext cx="72686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59A345"/>
                </a:solidFill>
              </a:rPr>
              <a:t>- ASTM F1216, first published 1989</a:t>
            </a:r>
          </a:p>
          <a:p>
            <a:r>
              <a:rPr lang="en-US" dirty="0">
                <a:solidFill>
                  <a:srgbClr val="59A345"/>
                </a:solidFill>
              </a:rPr>
              <a:t>- Modest structural properties</a:t>
            </a:r>
          </a:p>
        </p:txBody>
      </p:sp>
    </p:spTree>
    <p:extLst>
      <p:ext uri="{BB962C8B-B14F-4D97-AF65-F5344CB8AC3E}">
        <p14:creationId xmlns:p14="http://schemas.microsoft.com/office/powerpoint/2010/main" val="10227900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2D0259-1843-A4FE-959E-CF70F3F201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dirty="0"/>
              <a:t>AWWA Structural Classification of Pressure Pipe Linings, 2019</a:t>
            </a:r>
            <a:br>
              <a:rPr lang="en-US" b="1" dirty="0"/>
            </a:br>
            <a:endParaRPr lang="en-AU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7F2039E-6C84-289B-E783-E579E9825B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201360"/>
            <a:ext cx="3568660" cy="348812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8770272-F12C-4BD3-2F75-BF319094CB03}"/>
              </a:ext>
            </a:extLst>
          </p:cNvPr>
          <p:cNvSpPr txBox="1"/>
          <p:nvPr/>
        </p:nvSpPr>
        <p:spPr>
          <a:xfrm>
            <a:off x="4604971" y="1887976"/>
            <a:ext cx="609746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Class I: non-structural (spray coat, resin/felt)</a:t>
            </a:r>
          </a:p>
          <a:p>
            <a:endParaRPr lang="en-US" dirty="0"/>
          </a:p>
          <a:p>
            <a:r>
              <a:rPr lang="en-US" dirty="0"/>
              <a:t>Class II: adhesion to host pipe (epoxy)</a:t>
            </a:r>
          </a:p>
          <a:p>
            <a:endParaRPr lang="en-US" dirty="0"/>
          </a:p>
          <a:p>
            <a:r>
              <a:rPr lang="en-US" dirty="0"/>
              <a:t>Class III: high ring stiffness to withstand vacuum / hydraulic pressure</a:t>
            </a:r>
          </a:p>
          <a:p>
            <a:endParaRPr lang="en-US" dirty="0"/>
          </a:p>
          <a:p>
            <a:r>
              <a:rPr lang="en-US" dirty="0"/>
              <a:t>Class IV: fully structural independent of host pipe</a:t>
            </a:r>
          </a:p>
        </p:txBody>
      </p:sp>
    </p:spTree>
    <p:extLst>
      <p:ext uri="{BB962C8B-B14F-4D97-AF65-F5344CB8AC3E}">
        <p14:creationId xmlns:p14="http://schemas.microsoft.com/office/powerpoint/2010/main" val="24033633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2799FA-4DC2-6023-0F9F-643F23BB0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Structural properties of liners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9BD554-AF9B-DB00-31F3-C276B95C20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Neat resin; felt; fiberglass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321E0EB-AE7D-0B9B-CCEB-485BCA7D70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0294" y="1591275"/>
            <a:ext cx="2615411" cy="314580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2F7D915-2D68-8740-3F24-3EEB774598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2241" y="1591275"/>
            <a:ext cx="3436082" cy="20653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EAF0D71-7145-4A57-6938-EB02DAE85A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2241" y="3846371"/>
            <a:ext cx="3436082" cy="206530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F6225AB-048A-8245-0F1E-7A3DC3E34A30}"/>
              </a:ext>
            </a:extLst>
          </p:cNvPr>
          <p:cNvSpPr txBox="1"/>
          <p:nvPr/>
        </p:nvSpPr>
        <p:spPr>
          <a:xfrm>
            <a:off x="7805530" y="1689652"/>
            <a:ext cx="384367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Neat resin is stronger and stiffer than resin / felt</a:t>
            </a:r>
          </a:p>
          <a:p>
            <a:endParaRPr lang="en-A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Fibreglass can massively increase strength / stiffness of resin </a:t>
            </a:r>
          </a:p>
          <a:p>
            <a:endParaRPr lang="en-A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Greater stiffness of fibreglass / resin means thinner liners can be used</a:t>
            </a:r>
          </a:p>
          <a:p>
            <a:endParaRPr lang="en-A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Thinner liners means much less resin needs to be used, lowering weight &amp; cost </a:t>
            </a:r>
          </a:p>
        </p:txBody>
      </p:sp>
    </p:spTree>
    <p:extLst>
      <p:ext uri="{BB962C8B-B14F-4D97-AF65-F5344CB8AC3E}">
        <p14:creationId xmlns:p14="http://schemas.microsoft.com/office/powerpoint/2010/main" val="2905450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itle 59">
            <a:extLst>
              <a:ext uri="{FF2B5EF4-FFF2-40B4-BE49-F238E27FC236}">
                <a16:creationId xmlns:a16="http://schemas.microsoft.com/office/drawing/2014/main" id="{91A18947-6F9E-49E4-A173-DA2DE67166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5532" y="640080"/>
            <a:ext cx="4196932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altLang="en-US" sz="4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Floreana Coman </a:t>
            </a:r>
            <a:br>
              <a:rPr lang="en-US" altLang="en-US" sz="4200" b="1" dirty="0">
                <a:solidFill>
                  <a:schemeClr val="tx1"/>
                </a:solidFill>
                <a:latin typeface="+mj-lt"/>
              </a:rPr>
            </a:br>
            <a:br>
              <a:rPr lang="en-US" altLang="en-US" sz="4200" b="1" dirty="0">
                <a:solidFill>
                  <a:schemeClr val="tx1"/>
                </a:solidFill>
                <a:latin typeface="+mj-lt"/>
              </a:rPr>
            </a:br>
            <a:r>
              <a:rPr lang="en-US" altLang="en-US" sz="4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Reinforcements overview and </a:t>
            </a:r>
            <a:br>
              <a:rPr lang="en-US" altLang="en-US" sz="4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r>
              <a:rPr lang="en-US" altLang="en-US" sz="4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Novelties for CIPP</a:t>
            </a:r>
            <a:endParaRPr lang="en-US" sz="4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1026" name="Picture 2" descr="Floreana Coman">
            <a:extLst>
              <a:ext uri="{FF2B5EF4-FFF2-40B4-BE49-F238E27FC236}">
                <a16:creationId xmlns:a16="http://schemas.microsoft.com/office/drawing/2014/main" id="{B5BA93BF-43E3-DB5B-8E2F-DBFB64CE6A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03" r="-1" b="10414"/>
          <a:stretch/>
        </p:blipFill>
        <p:spPr bwMode="auto">
          <a:xfrm>
            <a:off x="866691" y="1216968"/>
            <a:ext cx="5416261" cy="4424065"/>
          </a:xfrm>
          <a:custGeom>
            <a:avLst/>
            <a:gdLst/>
            <a:ahLst/>
            <a:cxnLst/>
            <a:rect l="l" t="t" r="r" b="b"/>
            <a:pathLst>
              <a:path w="5531320" h="4424065">
                <a:moveTo>
                  <a:pt x="4292328" y="3931444"/>
                </a:moveTo>
                <a:cubicBezTo>
                  <a:pt x="3830135" y="4131325"/>
                  <a:pt x="3346708" y="4259111"/>
                  <a:pt x="2855653" y="4364392"/>
                </a:cubicBezTo>
                <a:lnTo>
                  <a:pt x="2855525" y="4364392"/>
                </a:lnTo>
                <a:cubicBezTo>
                  <a:pt x="3386634" y="4394018"/>
                  <a:pt x="3853531" y="4210158"/>
                  <a:pt x="4292328" y="3931444"/>
                </a:cubicBezTo>
                <a:close/>
                <a:moveTo>
                  <a:pt x="4302118" y="3923561"/>
                </a:moveTo>
                <a:lnTo>
                  <a:pt x="4301102" y="3924959"/>
                </a:lnTo>
                <a:lnTo>
                  <a:pt x="4302881" y="3924959"/>
                </a:lnTo>
                <a:close/>
                <a:moveTo>
                  <a:pt x="3885572" y="334733"/>
                </a:moveTo>
                <a:cubicBezTo>
                  <a:pt x="4046889" y="406840"/>
                  <a:pt x="4203653" y="488713"/>
                  <a:pt x="4355013" y="579880"/>
                </a:cubicBezTo>
                <a:cubicBezTo>
                  <a:pt x="4662082" y="768063"/>
                  <a:pt x="4933803" y="995790"/>
                  <a:pt x="5144619" y="1290779"/>
                </a:cubicBezTo>
                <a:cubicBezTo>
                  <a:pt x="5314365" y="1528042"/>
                  <a:pt x="5426258" y="1789591"/>
                  <a:pt x="5468598" y="2088522"/>
                </a:cubicBezTo>
                <a:cubicBezTo>
                  <a:pt x="5479330" y="2001424"/>
                  <a:pt x="5480182" y="1913385"/>
                  <a:pt x="5471141" y="1826083"/>
                </a:cubicBezTo>
                <a:cubicBezTo>
                  <a:pt x="5455337" y="1662962"/>
                  <a:pt x="5406307" y="1504799"/>
                  <a:pt x="5327080" y="1361348"/>
                </a:cubicBezTo>
                <a:cubicBezTo>
                  <a:pt x="5206160" y="1140233"/>
                  <a:pt x="5033362" y="965782"/>
                  <a:pt x="4833354" y="816507"/>
                </a:cubicBezTo>
                <a:cubicBezTo>
                  <a:pt x="4597235" y="640276"/>
                  <a:pt x="4336322" y="509438"/>
                  <a:pt x="4063457" y="400724"/>
                </a:cubicBezTo>
                <a:cubicBezTo>
                  <a:pt x="4033360" y="388607"/>
                  <a:pt x="4003060" y="376909"/>
                  <a:pt x="3972544" y="365631"/>
                </a:cubicBezTo>
                <a:cubicBezTo>
                  <a:pt x="3943680" y="354950"/>
                  <a:pt x="3914563" y="345033"/>
                  <a:pt x="3885572" y="334733"/>
                </a:cubicBezTo>
                <a:close/>
                <a:moveTo>
                  <a:pt x="3865737" y="329520"/>
                </a:moveTo>
                <a:cubicBezTo>
                  <a:pt x="3865737" y="329520"/>
                  <a:pt x="3865737" y="330410"/>
                  <a:pt x="3866500" y="330537"/>
                </a:cubicBezTo>
                <a:lnTo>
                  <a:pt x="3869806" y="330156"/>
                </a:lnTo>
                <a:close/>
                <a:moveTo>
                  <a:pt x="2219772" y="85645"/>
                </a:moveTo>
                <a:cubicBezTo>
                  <a:pt x="2206943" y="84005"/>
                  <a:pt x="2193910" y="85264"/>
                  <a:pt x="2181627" y="89333"/>
                </a:cubicBezTo>
                <a:cubicBezTo>
                  <a:pt x="1932920" y="125113"/>
                  <a:pt x="1690800" y="197118"/>
                  <a:pt x="1462972" y="303073"/>
                </a:cubicBezTo>
                <a:cubicBezTo>
                  <a:pt x="971789" y="529528"/>
                  <a:pt x="578130" y="865460"/>
                  <a:pt x="308698" y="1338461"/>
                </a:cubicBezTo>
                <a:cubicBezTo>
                  <a:pt x="180225" y="1561852"/>
                  <a:pt x="97653" y="1808638"/>
                  <a:pt x="65840" y="2064364"/>
                </a:cubicBezTo>
                <a:cubicBezTo>
                  <a:pt x="71943" y="2050505"/>
                  <a:pt x="77284" y="2036391"/>
                  <a:pt x="82115" y="2022150"/>
                </a:cubicBezTo>
                <a:cubicBezTo>
                  <a:pt x="170104" y="1763653"/>
                  <a:pt x="279580" y="1515073"/>
                  <a:pt x="423261" y="1282260"/>
                </a:cubicBezTo>
                <a:cubicBezTo>
                  <a:pt x="630770" y="945565"/>
                  <a:pt x="895371" y="664944"/>
                  <a:pt x="1231812" y="454001"/>
                </a:cubicBezTo>
                <a:cubicBezTo>
                  <a:pt x="1535193" y="263783"/>
                  <a:pt x="1866802" y="149729"/>
                  <a:pt x="2219772" y="85645"/>
                </a:cubicBezTo>
                <a:close/>
                <a:moveTo>
                  <a:pt x="2612541" y="836"/>
                </a:moveTo>
                <a:cubicBezTo>
                  <a:pt x="2715914" y="-4250"/>
                  <a:pt x="2831240" y="14695"/>
                  <a:pt x="2946311" y="35548"/>
                </a:cubicBezTo>
                <a:cubicBezTo>
                  <a:pt x="3291652" y="98106"/>
                  <a:pt x="3631144" y="182915"/>
                  <a:pt x="3961100" y="303581"/>
                </a:cubicBezTo>
                <a:cubicBezTo>
                  <a:pt x="4278341" y="419543"/>
                  <a:pt x="4581341" y="563350"/>
                  <a:pt x="4854588" y="764502"/>
                </a:cubicBezTo>
                <a:cubicBezTo>
                  <a:pt x="5067438" y="921152"/>
                  <a:pt x="5250408" y="1105521"/>
                  <a:pt x="5377813" y="1339732"/>
                </a:cubicBezTo>
                <a:cubicBezTo>
                  <a:pt x="5459812" y="1489986"/>
                  <a:pt x="5510304" y="1655396"/>
                  <a:pt x="5526198" y="1825829"/>
                </a:cubicBezTo>
                <a:cubicBezTo>
                  <a:pt x="5538277" y="1951327"/>
                  <a:pt x="5527342" y="2074917"/>
                  <a:pt x="5510558" y="2199398"/>
                </a:cubicBezTo>
                <a:cubicBezTo>
                  <a:pt x="5502967" y="2266991"/>
                  <a:pt x="5502713" y="2335195"/>
                  <a:pt x="5509796" y="2402839"/>
                </a:cubicBezTo>
                <a:cubicBezTo>
                  <a:pt x="5534208" y="2664197"/>
                  <a:pt x="5468472" y="2926051"/>
                  <a:pt x="5323520" y="3144890"/>
                </a:cubicBezTo>
                <a:cubicBezTo>
                  <a:pt x="5201340" y="3332234"/>
                  <a:pt x="5041042" y="3491719"/>
                  <a:pt x="4853062" y="3612932"/>
                </a:cubicBezTo>
                <a:cubicBezTo>
                  <a:pt x="4671110" y="3732072"/>
                  <a:pt x="4498566" y="3864563"/>
                  <a:pt x="4316359" y="3982940"/>
                </a:cubicBezTo>
                <a:cubicBezTo>
                  <a:pt x="4019717" y="4175573"/>
                  <a:pt x="3701077" y="4317347"/>
                  <a:pt x="3352557" y="4386771"/>
                </a:cubicBezTo>
                <a:cubicBezTo>
                  <a:pt x="3160954" y="4425590"/>
                  <a:pt x="2964456" y="4434173"/>
                  <a:pt x="2770207" y="4412201"/>
                </a:cubicBezTo>
                <a:cubicBezTo>
                  <a:pt x="2685525" y="4402537"/>
                  <a:pt x="2599953" y="4402410"/>
                  <a:pt x="2514889" y="4393637"/>
                </a:cubicBezTo>
                <a:cubicBezTo>
                  <a:pt x="2307137" y="4370851"/>
                  <a:pt x="2102209" y="4327277"/>
                  <a:pt x="1903167" y="4263562"/>
                </a:cubicBezTo>
                <a:cubicBezTo>
                  <a:pt x="1560623" y="4156119"/>
                  <a:pt x="1238932" y="4006972"/>
                  <a:pt x="948393" y="3794249"/>
                </a:cubicBezTo>
                <a:cubicBezTo>
                  <a:pt x="647554" y="3573897"/>
                  <a:pt x="396813" y="3308660"/>
                  <a:pt x="223634" y="2975526"/>
                </a:cubicBezTo>
                <a:cubicBezTo>
                  <a:pt x="129454" y="2796370"/>
                  <a:pt x="67150" y="2602198"/>
                  <a:pt x="39520" y="2401695"/>
                </a:cubicBezTo>
                <a:cubicBezTo>
                  <a:pt x="34510" y="2367555"/>
                  <a:pt x="26729" y="2333872"/>
                  <a:pt x="16252" y="2300991"/>
                </a:cubicBezTo>
                <a:cubicBezTo>
                  <a:pt x="-9179" y="2218598"/>
                  <a:pt x="-24" y="2135695"/>
                  <a:pt x="11801" y="2053556"/>
                </a:cubicBezTo>
                <a:cubicBezTo>
                  <a:pt x="93686" y="1480615"/>
                  <a:pt x="377868" y="1021983"/>
                  <a:pt x="812850" y="651084"/>
                </a:cubicBezTo>
                <a:cubicBezTo>
                  <a:pt x="1176755" y="340201"/>
                  <a:pt x="1598260" y="146042"/>
                  <a:pt x="2066810" y="52586"/>
                </a:cubicBezTo>
                <a:cubicBezTo>
                  <a:pt x="2154544" y="35039"/>
                  <a:pt x="2243041" y="23087"/>
                  <a:pt x="2332046" y="14441"/>
                </a:cubicBezTo>
                <a:cubicBezTo>
                  <a:pt x="2421052" y="5794"/>
                  <a:pt x="2508913" y="2107"/>
                  <a:pt x="2612541" y="836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5" name="sketchy line">
            <a:extLst>
              <a:ext uri="{FF2B5EF4-FFF2-40B4-BE49-F238E27FC236}">
                <a16:creationId xmlns:a16="http://schemas.microsoft.com/office/drawing/2014/main" id="{3F9B0603-37C5-4312-AE4D-A3D0154754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85532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1346828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NUFLOW-Powerpoint-TEMP (2)</Template>
  <TotalTime>2650</TotalTime>
  <Words>781</Words>
  <Application>Microsoft Office PowerPoint</Application>
  <PresentationFormat>Widescreen</PresentationFormat>
  <Paragraphs>198</Paragraphs>
  <Slides>21</Slides>
  <Notes>6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21</vt:i4>
      </vt:variant>
    </vt:vector>
  </HeadingPairs>
  <TitlesOfParts>
    <vt:vector size="32" baseType="lpstr">
      <vt:lpstr>Arial</vt:lpstr>
      <vt:lpstr>Calibri</vt:lpstr>
      <vt:lpstr>Calibri Light</vt:lpstr>
      <vt:lpstr>Montserrat Black</vt:lpstr>
      <vt:lpstr>Source Sans Pro</vt:lpstr>
      <vt:lpstr>Square721 BT</vt:lpstr>
      <vt:lpstr>Times New Roman</vt:lpstr>
      <vt:lpstr>Tw Cen MT</vt:lpstr>
      <vt:lpstr>Wingdings</vt:lpstr>
      <vt:lpstr>Custom Design</vt:lpstr>
      <vt:lpstr>1_Custom Design</vt:lpstr>
      <vt:lpstr>Nuflow Australasia</vt:lpstr>
      <vt:lpstr>Topics- Dr David Rogers Polymer Chemist</vt:lpstr>
      <vt:lpstr>Free radical vs cationic cure</vt:lpstr>
      <vt:lpstr>UV epoxy</vt:lpstr>
      <vt:lpstr>UV cure</vt:lpstr>
      <vt:lpstr>Liner reinforcements  </vt:lpstr>
      <vt:lpstr>AWWA Structural Classification of Pressure Pipe Linings, 2019 </vt:lpstr>
      <vt:lpstr>Structural properties of liners</vt:lpstr>
      <vt:lpstr>Floreana Coman   Reinforcements overview and  Novelties for CIPP</vt:lpstr>
      <vt:lpstr>The Properties of Fibre Reinforced Plastics (FRP)/Composite Materials</vt:lpstr>
      <vt:lpstr>                 COMPARISON High Tech Fibres’ Strengths &amp; Weaknesses</vt:lpstr>
      <vt:lpstr>                  FIBRE REINFORCEMENTS Format:        1.Continuous     2.Randomly dispersed (nonwoven, CSM)       3.Combination of 1 &amp; 2 by  stitching, </vt:lpstr>
      <vt:lpstr>Continuous  REINFORCEMENTS      </vt:lpstr>
      <vt:lpstr>Continuous  REINFORCEMENTS      </vt:lpstr>
      <vt:lpstr> </vt:lpstr>
      <vt:lpstr> 3D weaving loom</vt:lpstr>
      <vt:lpstr>Nuflow 3 D weaving loom</vt:lpstr>
      <vt:lpstr>PowerPoint Presentation</vt:lpstr>
      <vt:lpstr>Novel 3D fabrics </vt:lpstr>
      <vt:lpstr>Novel 3D Preforms  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Jackie Perris</dc:creator>
  <cp:lastModifiedBy>Jeff Hilditch</cp:lastModifiedBy>
  <cp:revision>46</cp:revision>
  <dcterms:created xsi:type="dcterms:W3CDTF">2018-06-07T03:09:55Z</dcterms:created>
  <dcterms:modified xsi:type="dcterms:W3CDTF">2022-10-13T17:24:50Z</dcterms:modified>
</cp:coreProperties>
</file>