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19"/>
  </p:notesMasterIdLst>
  <p:sldIdLst>
    <p:sldId id="258" r:id="rId6"/>
    <p:sldId id="380" r:id="rId7"/>
    <p:sldId id="381" r:id="rId8"/>
    <p:sldId id="370" r:id="rId9"/>
    <p:sldId id="379" r:id="rId10"/>
    <p:sldId id="373" r:id="rId11"/>
    <p:sldId id="371" r:id="rId12"/>
    <p:sldId id="374" r:id="rId13"/>
    <p:sldId id="376" r:id="rId14"/>
    <p:sldId id="372" r:id="rId15"/>
    <p:sldId id="378" r:id="rId16"/>
    <p:sldId id="375"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3" autoAdjust="0"/>
    <p:restoredTop sz="94660"/>
  </p:normalViewPr>
  <p:slideViewPr>
    <p:cSldViewPr snapToGrid="0">
      <p:cViewPr>
        <p:scale>
          <a:sx n="59" d="100"/>
          <a:sy n="59" d="100"/>
        </p:scale>
        <p:origin x="160" y="60"/>
      </p:cViewPr>
      <p:guideLst>
        <p:guide orient="horz" pos="2183"/>
        <p:guide pos="3840"/>
      </p:guideLst>
    </p:cSldViewPr>
  </p:slideViewPr>
  <p:notesTextViewPr>
    <p:cViewPr>
      <p:scale>
        <a:sx n="3" d="2"/>
        <a:sy n="3" d="2"/>
      </p:scale>
      <p:origin x="0" y="0"/>
    </p:cViewPr>
  </p:notesTextViewPr>
  <p:notesViewPr>
    <p:cSldViewPr snapToGrid="0">
      <p:cViewPr>
        <p:scale>
          <a:sx n="45" d="100"/>
          <a:sy n="45" d="100"/>
        </p:scale>
        <p:origin x="190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76456069045522979"/>
        </c:manualLayout>
      </c:layout>
      <c:barChart>
        <c:barDir val="col"/>
        <c:grouping val="stacked"/>
        <c:varyColors val="0"/>
        <c:ser>
          <c:idx val="0"/>
          <c:order val="0"/>
          <c:tx>
            <c:strRef>
              <c:f>Sheet1!$B$1</c:f>
              <c:strCache>
                <c:ptCount val="1"/>
                <c:pt idx="0">
                  <c:v>Green Bond</c:v>
                </c:pt>
              </c:strCache>
            </c:strRef>
          </c:tx>
          <c:spPr>
            <a:solidFill>
              <a:srgbClr val="0070C0"/>
            </a:solidFill>
            <a:ln>
              <a:noFill/>
            </a:ln>
            <a:effectLst/>
          </c:spPr>
          <c:invertIfNegative val="0"/>
          <c:dPt>
            <c:idx val="0"/>
            <c:invertIfNegative val="0"/>
            <c:bubble3D val="0"/>
            <c:extLst>
              <c:ext xmlns:c16="http://schemas.microsoft.com/office/drawing/2014/chart" uri="{C3380CC4-5D6E-409C-BE32-E72D297353CC}">
                <c16:uniqueId val="{00000000-4A1E-4295-B4D3-88FF60EB5F4E}"/>
              </c:ext>
            </c:extLst>
          </c:dPt>
          <c:dPt>
            <c:idx val="1"/>
            <c:invertIfNegative val="0"/>
            <c:bubble3D val="0"/>
            <c:spPr>
              <a:solidFill>
                <a:srgbClr val="0070C0"/>
              </a:solidFill>
              <a:ln>
                <a:noFill/>
              </a:ln>
              <a:effectLst/>
            </c:spPr>
            <c:extLst>
              <c:ext xmlns:c16="http://schemas.microsoft.com/office/drawing/2014/chart" uri="{C3380CC4-5D6E-409C-BE32-E72D297353CC}">
                <c16:uniqueId val="{00000002-4A1E-4295-B4D3-88FF60EB5F4E}"/>
              </c:ext>
            </c:extLst>
          </c:dPt>
          <c:dPt>
            <c:idx val="2"/>
            <c:invertIfNegative val="0"/>
            <c:bubble3D val="0"/>
            <c:spPr>
              <a:solidFill>
                <a:srgbClr val="0070C0"/>
              </a:solidFill>
              <a:ln>
                <a:noFill/>
              </a:ln>
              <a:effectLst/>
            </c:spPr>
            <c:extLst>
              <c:ext xmlns:c16="http://schemas.microsoft.com/office/drawing/2014/chart" uri="{C3380CC4-5D6E-409C-BE32-E72D297353CC}">
                <c16:uniqueId val="{00000004-4A1E-4295-B4D3-88FF60EB5F4E}"/>
              </c:ext>
            </c:extLst>
          </c:dPt>
          <c:dLbls>
            <c:dLbl>
              <c:idx val="0"/>
              <c:layout>
                <c:manualLayout>
                  <c:x val="0"/>
                  <c:y val="-0.10232789240799554"/>
                </c:manualLayout>
              </c:layout>
              <c:tx>
                <c:rich>
                  <a:bodyPr/>
                  <a:lstStyle/>
                  <a:p>
                    <a:fld id="{20C617CB-DD83-40E1-8DB7-8F1783DFDF2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A1E-4295-B4D3-88FF60EB5F4E}"/>
                </c:ext>
              </c:extLst>
            </c:dLbl>
            <c:dLbl>
              <c:idx val="1"/>
              <c:layout>
                <c:manualLayout>
                  <c:x val="-1.2086891233491995E-3"/>
                  <c:y val="-0.15349183861199331"/>
                </c:manualLayout>
              </c:layout>
              <c:tx>
                <c:rich>
                  <a:bodyPr/>
                  <a:lstStyle/>
                  <a:p>
                    <a:fld id="{3892CCFB-5C38-4A04-8120-EC627E37854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A1E-4295-B4D3-88FF60EB5F4E}"/>
                </c:ext>
              </c:extLst>
            </c:dLbl>
            <c:dLbl>
              <c:idx val="2"/>
              <c:layout>
                <c:manualLayout>
                  <c:x val="-4.4318089223122136E-17"/>
                  <c:y val="-0.23876508228532298"/>
                </c:manualLayout>
              </c:layout>
              <c:tx>
                <c:rich>
                  <a:bodyPr/>
                  <a:lstStyle/>
                  <a:p>
                    <a:fld id="{1131D9AB-4D04-4F16-82F5-E8CC4236AFB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A1E-4295-B4D3-88FF60EB5F4E}"/>
                </c:ext>
              </c:extLst>
            </c:dLbl>
            <c:dLbl>
              <c:idx val="3"/>
              <c:layout>
                <c:manualLayout>
                  <c:x val="0"/>
                  <c:y val="-0.30698367722398667"/>
                </c:manualLayout>
              </c:layout>
              <c:tx>
                <c:rich>
                  <a:bodyPr/>
                  <a:lstStyle/>
                  <a:p>
                    <a:fld id="{74B9C3BA-E81E-45F6-BF0C-BB0D10BC25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A1E-4295-B4D3-88FF60EB5F4E}"/>
                </c:ext>
              </c:extLst>
            </c:dLbl>
            <c:dLbl>
              <c:idx val="4"/>
              <c:layout>
                <c:manualLayout>
                  <c:x val="1.2086891233491109E-3"/>
                  <c:y val="-0.59122782280175212"/>
                </c:manualLayout>
              </c:layout>
              <c:tx>
                <c:rich>
                  <a:bodyPr/>
                  <a:lstStyle/>
                  <a:p>
                    <a:fld id="{4E603E2F-391B-4A3E-81E5-EE85CAEBC03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A1E-4295-B4D3-88FF60EB5F4E}"/>
                </c:ext>
              </c:extLst>
            </c:dLbl>
            <c:dLbl>
              <c:idx val="5"/>
              <c:layout>
                <c:manualLayout>
                  <c:x val="-1.7727235689248854E-16"/>
                  <c:y val="-0.3581476234279844"/>
                </c:manualLayout>
              </c:layout>
              <c:tx>
                <c:rich>
                  <a:bodyPr/>
                  <a:lstStyle/>
                  <a:p>
                    <a:fld id="{31F038BC-B3F4-479C-8671-36B4B7AC4E3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A1E-4295-B4D3-88FF60EB5F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Sheet1!$A$2:$A$7</c:f>
              <c:strCache>
                <c:ptCount val="6"/>
                <c:pt idx="0">
                  <c:v>2017</c:v>
                </c:pt>
                <c:pt idx="1">
                  <c:v>2018</c:v>
                </c:pt>
                <c:pt idx="2">
                  <c:v>2019</c:v>
                </c:pt>
                <c:pt idx="3">
                  <c:v>2020</c:v>
                </c:pt>
                <c:pt idx="4">
                  <c:v>2021</c:v>
                </c:pt>
                <c:pt idx="5">
                  <c:v>2022 YTD</c:v>
                </c:pt>
              </c:strCache>
            </c:strRef>
          </c:cat>
          <c:val>
            <c:numRef>
              <c:f>Sheet1!$B$2:$B$7</c:f>
              <c:numCache>
                <c:formatCode>"$"#,##0.00</c:formatCode>
                <c:ptCount val="6"/>
                <c:pt idx="0">
                  <c:v>176.99650000000008</c:v>
                </c:pt>
                <c:pt idx="1">
                  <c:v>182.30250000000106</c:v>
                </c:pt>
                <c:pt idx="2">
                  <c:v>276.98289999999827</c:v>
                </c:pt>
                <c:pt idx="3">
                  <c:v>314.28729999999751</c:v>
                </c:pt>
                <c:pt idx="4">
                  <c:v>630.36970000000395</c:v>
                </c:pt>
                <c:pt idx="5">
                  <c:v>383.05480000000586</c:v>
                </c:pt>
              </c:numCache>
            </c:numRef>
          </c:val>
          <c:extLst>
            <c:ext xmlns:c15="http://schemas.microsoft.com/office/drawing/2012/chart" uri="{02D57815-91ED-43cb-92C2-25804820EDAC}">
              <c15:datalabelsRange>
                <c15:f>Sheet1!$H$2:$H$7</c15:f>
                <c15:dlblRangeCache>
                  <c:ptCount val="6"/>
                  <c:pt idx="0">
                    <c:v>US$248bn</c:v>
                  </c:pt>
                  <c:pt idx="1">
                    <c:v>US$321bn</c:v>
                  </c:pt>
                  <c:pt idx="2">
                    <c:v>US$613bn</c:v>
                  </c:pt>
                  <c:pt idx="3">
                    <c:v>US$816bn</c:v>
                  </c:pt>
                  <c:pt idx="4">
                    <c:v>US$1,738bn</c:v>
                  </c:pt>
                  <c:pt idx="5">
                    <c:v>US$946bn</c:v>
                  </c:pt>
                </c15:dlblRangeCache>
              </c15:datalabelsRange>
            </c:ext>
            <c:ext xmlns:c16="http://schemas.microsoft.com/office/drawing/2014/chart" uri="{C3380CC4-5D6E-409C-BE32-E72D297353CC}">
              <c16:uniqueId val="{00000008-4A1E-4295-B4D3-88FF60EB5F4E}"/>
            </c:ext>
          </c:extLst>
        </c:ser>
        <c:ser>
          <c:idx val="1"/>
          <c:order val="1"/>
          <c:tx>
            <c:strRef>
              <c:f>Sheet1!$C$1</c:f>
              <c:strCache>
                <c:ptCount val="1"/>
                <c:pt idx="0">
                  <c:v>Social Bond</c:v>
                </c:pt>
              </c:strCache>
            </c:strRef>
          </c:tx>
          <c:spPr>
            <a:solidFill>
              <a:srgbClr val="B2B2B2"/>
            </a:solidFill>
            <a:ln>
              <a:noFill/>
            </a:ln>
            <a:effectLst/>
          </c:spPr>
          <c:invertIfNegative val="0"/>
          <c:cat>
            <c:strRef>
              <c:f>Sheet1!$A$2:$A$7</c:f>
              <c:strCache>
                <c:ptCount val="6"/>
                <c:pt idx="0">
                  <c:v>2017</c:v>
                </c:pt>
                <c:pt idx="1">
                  <c:v>2018</c:v>
                </c:pt>
                <c:pt idx="2">
                  <c:v>2019</c:v>
                </c:pt>
                <c:pt idx="3">
                  <c:v>2020</c:v>
                </c:pt>
                <c:pt idx="4">
                  <c:v>2021</c:v>
                </c:pt>
                <c:pt idx="5">
                  <c:v>2022 YTD</c:v>
                </c:pt>
              </c:strCache>
            </c:strRef>
          </c:cat>
          <c:val>
            <c:numRef>
              <c:f>Sheet1!$C$2:$C$7</c:f>
              <c:numCache>
                <c:formatCode>"$"#,##0.00</c:formatCode>
                <c:ptCount val="6"/>
                <c:pt idx="0">
                  <c:v>9.6441999999999979</c:v>
                </c:pt>
                <c:pt idx="1">
                  <c:v>13.450699999999999</c:v>
                </c:pt>
                <c:pt idx="2">
                  <c:v>19.295199999999998</c:v>
                </c:pt>
                <c:pt idx="3">
                  <c:v>151.3095000000001</c:v>
                </c:pt>
                <c:pt idx="4">
                  <c:v>215.17209999999994</c:v>
                </c:pt>
                <c:pt idx="5">
                  <c:v>80.205500000000015</c:v>
                </c:pt>
              </c:numCache>
            </c:numRef>
          </c:val>
          <c:extLst>
            <c:ext xmlns:c16="http://schemas.microsoft.com/office/drawing/2014/chart" uri="{C3380CC4-5D6E-409C-BE32-E72D297353CC}">
              <c16:uniqueId val="{00000009-4A1E-4295-B4D3-88FF60EB5F4E}"/>
            </c:ext>
          </c:extLst>
        </c:ser>
        <c:ser>
          <c:idx val="2"/>
          <c:order val="2"/>
          <c:tx>
            <c:strRef>
              <c:f>Sheet1!$D$1</c:f>
              <c:strCache>
                <c:ptCount val="1"/>
                <c:pt idx="0">
                  <c:v>Sustainability Bond</c:v>
                </c:pt>
              </c:strCache>
            </c:strRef>
          </c:tx>
          <c:spPr>
            <a:solidFill>
              <a:schemeClr val="tx1">
                <a:lumMod val="20000"/>
                <a:lumOff val="80000"/>
              </a:schemeClr>
            </a:solidFill>
            <a:ln>
              <a:noFill/>
            </a:ln>
            <a:effectLst/>
          </c:spPr>
          <c:invertIfNegative val="0"/>
          <c:cat>
            <c:strRef>
              <c:f>Sheet1!$A$2:$A$7</c:f>
              <c:strCache>
                <c:ptCount val="6"/>
                <c:pt idx="0">
                  <c:v>2017</c:v>
                </c:pt>
                <c:pt idx="1">
                  <c:v>2018</c:v>
                </c:pt>
                <c:pt idx="2">
                  <c:v>2019</c:v>
                </c:pt>
                <c:pt idx="3">
                  <c:v>2020</c:v>
                </c:pt>
                <c:pt idx="4">
                  <c:v>2021</c:v>
                </c:pt>
                <c:pt idx="5">
                  <c:v>2022 YTD</c:v>
                </c:pt>
              </c:strCache>
            </c:strRef>
          </c:cat>
          <c:val>
            <c:numRef>
              <c:f>Sheet1!$D$2:$D$7</c:f>
              <c:numCache>
                <c:formatCode>"$"#,##0.00</c:formatCode>
                <c:ptCount val="6"/>
                <c:pt idx="0">
                  <c:v>9.9685000000000006</c:v>
                </c:pt>
                <c:pt idx="1">
                  <c:v>17.815600000000007</c:v>
                </c:pt>
                <c:pt idx="2">
                  <c:v>73.536999999999921</c:v>
                </c:pt>
                <c:pt idx="3">
                  <c:v>125.81479999999998</c:v>
                </c:pt>
                <c:pt idx="4">
                  <c:v>197.24590000000003</c:v>
                </c:pt>
                <c:pt idx="5">
                  <c:v>111.55500000000012</c:v>
                </c:pt>
              </c:numCache>
            </c:numRef>
          </c:val>
          <c:extLst>
            <c:ext xmlns:c16="http://schemas.microsoft.com/office/drawing/2014/chart" uri="{C3380CC4-5D6E-409C-BE32-E72D297353CC}">
              <c16:uniqueId val="{0000000A-4A1E-4295-B4D3-88FF60EB5F4E}"/>
            </c:ext>
          </c:extLst>
        </c:ser>
        <c:ser>
          <c:idx val="3"/>
          <c:order val="3"/>
          <c:tx>
            <c:strRef>
              <c:f>Sheet1!$E$1</c:f>
              <c:strCache>
                <c:ptCount val="1"/>
                <c:pt idx="0">
                  <c:v>Sustainability Linked Bond</c:v>
                </c:pt>
              </c:strCache>
            </c:strRef>
          </c:tx>
          <c:spPr>
            <a:solidFill>
              <a:srgbClr val="000000"/>
            </a:solidFill>
            <a:ln>
              <a:noFill/>
            </a:ln>
            <a:effectLst/>
          </c:spPr>
          <c:invertIfNegative val="0"/>
          <c:cat>
            <c:strRef>
              <c:f>Sheet1!$A$2:$A$7</c:f>
              <c:strCache>
                <c:ptCount val="6"/>
                <c:pt idx="0">
                  <c:v>2017</c:v>
                </c:pt>
                <c:pt idx="1">
                  <c:v>2018</c:v>
                </c:pt>
                <c:pt idx="2">
                  <c:v>2019</c:v>
                </c:pt>
                <c:pt idx="3">
                  <c:v>2020</c:v>
                </c:pt>
                <c:pt idx="4">
                  <c:v>2021</c:v>
                </c:pt>
                <c:pt idx="5">
                  <c:v>2022 YTD</c:v>
                </c:pt>
              </c:strCache>
            </c:strRef>
          </c:cat>
          <c:val>
            <c:numRef>
              <c:f>Sheet1!$E$2:$E$7</c:f>
              <c:numCache>
                <c:formatCode>"$"#,##0.00</c:formatCode>
                <c:ptCount val="6"/>
                <c:pt idx="1">
                  <c:v>0.2175</c:v>
                </c:pt>
                <c:pt idx="2">
                  <c:v>5.0941999999999998</c:v>
                </c:pt>
                <c:pt idx="3">
                  <c:v>11.330400000000003</c:v>
                </c:pt>
                <c:pt idx="4">
                  <c:v>108.30109999999999</c:v>
                </c:pt>
                <c:pt idx="5">
                  <c:v>62.383999999999986</c:v>
                </c:pt>
              </c:numCache>
            </c:numRef>
          </c:val>
          <c:extLst>
            <c:ext xmlns:c16="http://schemas.microsoft.com/office/drawing/2014/chart" uri="{C3380CC4-5D6E-409C-BE32-E72D297353CC}">
              <c16:uniqueId val="{0000000B-4A1E-4295-B4D3-88FF60EB5F4E}"/>
            </c:ext>
          </c:extLst>
        </c:ser>
        <c:ser>
          <c:idx val="4"/>
          <c:order val="4"/>
          <c:tx>
            <c:strRef>
              <c:f>Sheet1!$F$1</c:f>
              <c:strCache>
                <c:ptCount val="1"/>
                <c:pt idx="0">
                  <c:v>Green Loan</c:v>
                </c:pt>
              </c:strCache>
            </c:strRef>
          </c:tx>
          <c:spPr>
            <a:solidFill>
              <a:srgbClr val="929292"/>
            </a:solidFill>
            <a:ln>
              <a:noFill/>
            </a:ln>
            <a:effectLst/>
          </c:spPr>
          <c:invertIfNegative val="0"/>
          <c:cat>
            <c:strRef>
              <c:f>Sheet1!$A$2:$A$7</c:f>
              <c:strCache>
                <c:ptCount val="6"/>
                <c:pt idx="0">
                  <c:v>2017</c:v>
                </c:pt>
                <c:pt idx="1">
                  <c:v>2018</c:v>
                </c:pt>
                <c:pt idx="2">
                  <c:v>2019</c:v>
                </c:pt>
                <c:pt idx="3">
                  <c:v>2020</c:v>
                </c:pt>
                <c:pt idx="4">
                  <c:v>2021</c:v>
                </c:pt>
                <c:pt idx="5">
                  <c:v>2022 YTD</c:v>
                </c:pt>
              </c:strCache>
            </c:strRef>
          </c:cat>
          <c:val>
            <c:numRef>
              <c:f>Sheet1!$F$2:$F$7</c:f>
              <c:numCache>
                <c:formatCode>"$"#,##0.00</c:formatCode>
                <c:ptCount val="6"/>
                <c:pt idx="0">
                  <c:v>46.758400000000009</c:v>
                </c:pt>
                <c:pt idx="1">
                  <c:v>60.417099999999969</c:v>
                </c:pt>
                <c:pt idx="2">
                  <c:v>93.707000000000093</c:v>
                </c:pt>
                <c:pt idx="3">
                  <c:v>89.830499999999986</c:v>
                </c:pt>
                <c:pt idx="4">
                  <c:v>93.838700000000145</c:v>
                </c:pt>
                <c:pt idx="5">
                  <c:v>41.833500000000001</c:v>
                </c:pt>
              </c:numCache>
            </c:numRef>
          </c:val>
          <c:extLst>
            <c:ext xmlns:c16="http://schemas.microsoft.com/office/drawing/2014/chart" uri="{C3380CC4-5D6E-409C-BE32-E72D297353CC}">
              <c16:uniqueId val="{0000000C-4A1E-4295-B4D3-88FF60EB5F4E}"/>
            </c:ext>
          </c:extLst>
        </c:ser>
        <c:ser>
          <c:idx val="5"/>
          <c:order val="5"/>
          <c:tx>
            <c:strRef>
              <c:f>Sheet1!$G$1</c:f>
              <c:strCache>
                <c:ptCount val="1"/>
                <c:pt idx="0">
                  <c:v>Sustainability Linked Loan</c:v>
                </c:pt>
              </c:strCache>
            </c:strRef>
          </c:tx>
          <c:spPr>
            <a:solidFill>
              <a:schemeClr val="tx1"/>
            </a:solidFill>
            <a:ln>
              <a:noFill/>
            </a:ln>
            <a:effectLst/>
          </c:spPr>
          <c:invertIfNegative val="0"/>
          <c:cat>
            <c:strRef>
              <c:f>Sheet1!$A$2:$A$7</c:f>
              <c:strCache>
                <c:ptCount val="6"/>
                <c:pt idx="0">
                  <c:v>2017</c:v>
                </c:pt>
                <c:pt idx="1">
                  <c:v>2018</c:v>
                </c:pt>
                <c:pt idx="2">
                  <c:v>2019</c:v>
                </c:pt>
                <c:pt idx="3">
                  <c:v>2020</c:v>
                </c:pt>
                <c:pt idx="4">
                  <c:v>2021</c:v>
                </c:pt>
                <c:pt idx="5">
                  <c:v>2022 YTD</c:v>
                </c:pt>
              </c:strCache>
            </c:strRef>
          </c:cat>
          <c:val>
            <c:numRef>
              <c:f>Sheet1!$G$2:$G$7</c:f>
              <c:numCache>
                <c:formatCode>"$"#,##0.00</c:formatCode>
                <c:ptCount val="6"/>
                <c:pt idx="0">
                  <c:v>4.9486999999999997</c:v>
                </c:pt>
                <c:pt idx="1">
                  <c:v>46.720100000000009</c:v>
                </c:pt>
                <c:pt idx="2">
                  <c:v>144.69890000000004</c:v>
                </c:pt>
                <c:pt idx="3">
                  <c:v>123.47620000000011</c:v>
                </c:pt>
                <c:pt idx="4">
                  <c:v>493.04700000000025</c:v>
                </c:pt>
                <c:pt idx="5">
                  <c:v>267.26099999999997</c:v>
                </c:pt>
              </c:numCache>
            </c:numRef>
          </c:val>
          <c:extLst>
            <c:ext xmlns:c16="http://schemas.microsoft.com/office/drawing/2014/chart" uri="{C3380CC4-5D6E-409C-BE32-E72D297353CC}">
              <c16:uniqueId val="{0000000D-4A1E-4295-B4D3-88FF60EB5F4E}"/>
            </c:ext>
          </c:extLst>
        </c:ser>
        <c:dLbls>
          <c:showLegendKey val="0"/>
          <c:showVal val="0"/>
          <c:showCatName val="0"/>
          <c:showSerName val="0"/>
          <c:showPercent val="0"/>
          <c:showBubbleSize val="0"/>
        </c:dLbls>
        <c:gapWidth val="113"/>
        <c:overlap val="100"/>
        <c:axId val="354624160"/>
        <c:axId val="395428416"/>
      </c:barChart>
      <c:catAx>
        <c:axId val="3546241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en-US"/>
          </a:p>
        </c:txPr>
        <c:crossAx val="395428416"/>
        <c:crosses val="autoZero"/>
        <c:auto val="1"/>
        <c:lblAlgn val="ctr"/>
        <c:lblOffset val="100"/>
        <c:noMultiLvlLbl val="0"/>
      </c:catAx>
      <c:valAx>
        <c:axId val="395428416"/>
        <c:scaling>
          <c:orientation val="minMax"/>
        </c:scaling>
        <c:delete val="1"/>
        <c:axPos val="l"/>
        <c:numFmt formatCode="&quot;$&quot;#,##0.00" sourceLinked="1"/>
        <c:majorTickMark val="none"/>
        <c:minorTickMark val="none"/>
        <c:tickLblPos val="nextTo"/>
        <c:crossAx val="354624160"/>
        <c:crosses val="autoZero"/>
        <c:crossBetween val="between"/>
      </c:valAx>
      <c:spPr>
        <a:noFill/>
        <a:ln>
          <a:noFill/>
        </a:ln>
        <a:effectLst/>
      </c:spPr>
    </c:plotArea>
    <c:legend>
      <c:legendPos val="b"/>
      <c:layout>
        <c:manualLayout>
          <c:xMode val="edge"/>
          <c:yMode val="edge"/>
          <c:x val="0.16608007175235465"/>
          <c:y val="0.874907956374119"/>
          <c:w val="0.6881620456969646"/>
          <c:h val="0.12509204362588103"/>
        </c:manualLayout>
      </c:layout>
      <c:overlay val="1"/>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C2295-47DE-4E20-9BAE-F7FBF639DF4F}" type="datetimeFigureOut">
              <a:rPr lang="en-US" smtClean="0"/>
              <a:t>18-Oct-22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00F8F-0674-45E5-BC40-7D78A3DC185F}" type="slidenum">
              <a:rPr lang="en-US" smtClean="0"/>
              <a:t>‹#›</a:t>
            </a:fld>
            <a:endParaRPr lang="en-US"/>
          </a:p>
        </p:txBody>
      </p:sp>
    </p:spTree>
    <p:extLst>
      <p:ext uri="{BB962C8B-B14F-4D97-AF65-F5344CB8AC3E}">
        <p14:creationId xmlns:p14="http://schemas.microsoft.com/office/powerpoint/2010/main" val="30908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00F8F-0674-45E5-BC40-7D78A3DC185F}" type="slidenum">
              <a:rPr lang="en-US" smtClean="0"/>
              <a:t>1</a:t>
            </a:fld>
            <a:endParaRPr lang="en-US"/>
          </a:p>
        </p:txBody>
      </p:sp>
    </p:spTree>
    <p:extLst>
      <p:ext uri="{BB962C8B-B14F-4D97-AF65-F5344CB8AC3E}">
        <p14:creationId xmlns:p14="http://schemas.microsoft.com/office/powerpoint/2010/main" val="722329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00F8F-0674-45E5-BC40-7D78A3DC185F}" type="slidenum">
              <a:rPr lang="en-US" smtClean="0"/>
              <a:t>10</a:t>
            </a:fld>
            <a:endParaRPr lang="en-US"/>
          </a:p>
        </p:txBody>
      </p:sp>
    </p:spTree>
    <p:extLst>
      <p:ext uri="{BB962C8B-B14F-4D97-AF65-F5344CB8AC3E}">
        <p14:creationId xmlns:p14="http://schemas.microsoft.com/office/powerpoint/2010/main" val="2303905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00F8F-0674-45E5-BC40-7D78A3DC185F}" type="slidenum">
              <a:rPr lang="en-US" smtClean="0"/>
              <a:t>11</a:t>
            </a:fld>
            <a:endParaRPr lang="en-US"/>
          </a:p>
        </p:txBody>
      </p:sp>
    </p:spTree>
    <p:extLst>
      <p:ext uri="{BB962C8B-B14F-4D97-AF65-F5344CB8AC3E}">
        <p14:creationId xmlns:p14="http://schemas.microsoft.com/office/powerpoint/2010/main" val="687896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Thames Water</a:t>
            </a:r>
          </a:p>
          <a:p>
            <a:pPr marL="171450" indent="-171450">
              <a:buFontTx/>
              <a:buChar char="-"/>
            </a:pPr>
            <a:r>
              <a:rPr lang="en-US" sz="1400" dirty="0"/>
              <a:t>Comprehensive Sustainability Strategy, including detailed metrics and targets across a range of Environmental, Social  and Governance factors they’ve identified as important to their business</a:t>
            </a:r>
          </a:p>
          <a:p>
            <a:pPr marL="171450" indent="-171450">
              <a:buFontTx/>
              <a:buChar char="-"/>
            </a:pPr>
            <a:r>
              <a:rPr lang="en-US" sz="1400" dirty="0"/>
              <a:t>SLL completed in 2018 with KPI / SPT based on the company’s GRESB score</a:t>
            </a:r>
          </a:p>
          <a:p>
            <a:pPr marL="171450" indent="-171450">
              <a:buFontTx/>
              <a:buChar char="-"/>
            </a:pPr>
            <a:r>
              <a:rPr lang="en-US" sz="1400" dirty="0"/>
              <a:t>Total GBP 8.7bn of bonds on issue as at Sept 2021, of which c.1.1bn were Green c.13% of total bonds, or 10% of their total debt</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EB00F8F-0674-45E5-BC40-7D78A3DC185F}" type="slidenum">
              <a:rPr lang="en-US" smtClean="0"/>
              <a:t>12</a:t>
            </a:fld>
            <a:endParaRPr lang="en-US"/>
          </a:p>
        </p:txBody>
      </p:sp>
    </p:spTree>
    <p:extLst>
      <p:ext uri="{BB962C8B-B14F-4D97-AF65-F5344CB8AC3E}">
        <p14:creationId xmlns:p14="http://schemas.microsoft.com/office/powerpoint/2010/main" val="1842358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00F8F-0674-45E5-BC40-7D78A3DC185F}" type="slidenum">
              <a:rPr lang="en-US" smtClean="0"/>
              <a:t>13</a:t>
            </a:fld>
            <a:endParaRPr lang="en-US"/>
          </a:p>
        </p:txBody>
      </p:sp>
    </p:spTree>
    <p:extLst>
      <p:ext uri="{BB962C8B-B14F-4D97-AF65-F5344CB8AC3E}">
        <p14:creationId xmlns:p14="http://schemas.microsoft.com/office/powerpoint/2010/main" val="1226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B00F8F-0674-45E5-BC40-7D78A3DC185F}" type="slidenum">
              <a:rPr lang="en-US" smtClean="0"/>
              <a:t>2</a:t>
            </a:fld>
            <a:endParaRPr lang="en-US"/>
          </a:p>
        </p:txBody>
      </p:sp>
    </p:spTree>
    <p:extLst>
      <p:ext uri="{BB962C8B-B14F-4D97-AF65-F5344CB8AC3E}">
        <p14:creationId xmlns:p14="http://schemas.microsoft.com/office/powerpoint/2010/main" val="162341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Brutland</a:t>
            </a:r>
            <a:r>
              <a:rPr lang="en-US" dirty="0"/>
              <a:t> report definition has a more explicit focus on environmental factors, but I think implicit in the definition is the recognition of social and governance considerations</a:t>
            </a:r>
          </a:p>
          <a:p>
            <a:endParaRPr lang="en-US" dirty="0"/>
          </a:p>
          <a:p>
            <a:r>
              <a:rPr lang="en-US" dirty="0"/>
              <a:t>Gabrielle </a:t>
            </a:r>
            <a:r>
              <a:rPr lang="en-US" dirty="0" err="1"/>
              <a:t>Huria</a:t>
            </a:r>
            <a:r>
              <a:rPr lang="en-US" dirty="0"/>
              <a:t>, Ngai </a:t>
            </a:r>
            <a:r>
              <a:rPr lang="en-US" dirty="0" err="1"/>
              <a:t>Tahu</a:t>
            </a:r>
            <a:endParaRPr lang="en-US" dirty="0"/>
          </a:p>
          <a:p>
            <a:pPr marL="171450" indent="-171450">
              <a:buFontTx/>
              <a:buChar char="-"/>
            </a:pPr>
            <a:r>
              <a:rPr lang="en-US" dirty="0"/>
              <a:t>What does </a:t>
            </a:r>
            <a:r>
              <a:rPr lang="en-US" dirty="0" err="1"/>
              <a:t>Waimakarere</a:t>
            </a:r>
            <a:r>
              <a:rPr lang="en-US" dirty="0"/>
              <a:t> need to sustain itself? Only once that’s accounted for can we think about using it for our purposes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EB00F8F-0674-45E5-BC40-7D78A3DC185F}" type="slidenum">
              <a:rPr lang="en-US" smtClean="0"/>
              <a:t>3</a:t>
            </a:fld>
            <a:endParaRPr lang="en-US"/>
          </a:p>
        </p:txBody>
      </p:sp>
    </p:spTree>
    <p:extLst>
      <p:ext uri="{BB962C8B-B14F-4D97-AF65-F5344CB8AC3E}">
        <p14:creationId xmlns:p14="http://schemas.microsoft.com/office/powerpoint/2010/main" val="402105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400" dirty="0"/>
              <a:t>ESG Factors on the </a:t>
            </a:r>
            <a:r>
              <a:rPr lang="en-US" sz="1400" dirty="0" err="1"/>
              <a:t>lef</a:t>
            </a:r>
            <a:r>
              <a:rPr lang="en-US" sz="1400" dirty="0"/>
              <a:t> translate into business impacts on the right</a:t>
            </a:r>
          </a:p>
          <a:p>
            <a:pPr marL="171450" indent="-171450">
              <a:buFontTx/>
              <a:buChar char="-"/>
            </a:pPr>
            <a:r>
              <a:rPr lang="en-US" sz="1400" dirty="0"/>
              <a:t>Environmental factors have historically and continue to attract most attention, however there is an increasing recognition and focus on the importance of social factors – the reality is they are often interrelated – many climate related risks can be translated into social impacts, for example</a:t>
            </a:r>
          </a:p>
          <a:p>
            <a:pPr marL="171450" indent="-171450">
              <a:buFontTx/>
              <a:buChar char="-"/>
            </a:pPr>
            <a:r>
              <a:rPr lang="en-US" sz="1400" dirty="0"/>
              <a:t>Investors are increasingly focused on ESG – As you’d expect, Institutional Investors have teams that assess the ability to repay, in a similar way to banks, but also to assess ESG performance. Whether or not an issuer is using a form of Sustainable Finance, they are undertaking this evaluation with increasing levels of </a:t>
            </a:r>
            <a:r>
              <a:rPr lang="en-US" sz="1400" dirty="0" err="1"/>
              <a:t>rigour</a:t>
            </a:r>
            <a:r>
              <a:rPr lang="en-US" sz="1400" dirty="0"/>
              <a:t>. Its now often the first question that gets asked in the DD process.</a:t>
            </a:r>
          </a:p>
          <a:p>
            <a:pPr marL="171450" indent="-171450">
              <a:buFontTx/>
              <a:buChar char="-"/>
            </a:pPr>
            <a:r>
              <a:rPr lang="en-US" sz="1400" dirty="0"/>
              <a:t>Sustainability/ESG Ratings – increasing number of providers of these are not undertaken in a standardised way, so investors will take note of them but not rely on them.</a:t>
            </a:r>
          </a:p>
        </p:txBody>
      </p:sp>
      <p:sp>
        <p:nvSpPr>
          <p:cNvPr id="4" name="Slide Number Placeholder 3"/>
          <p:cNvSpPr>
            <a:spLocks noGrp="1"/>
          </p:cNvSpPr>
          <p:nvPr>
            <p:ph type="sldNum" sz="quarter" idx="5"/>
          </p:nvPr>
        </p:nvSpPr>
        <p:spPr/>
        <p:txBody>
          <a:bodyPr/>
          <a:lstStyle/>
          <a:p>
            <a:fld id="{AEB00F8F-0674-45E5-BC40-7D78A3DC185F}" type="slidenum">
              <a:rPr lang="en-US" smtClean="0"/>
              <a:t>4</a:t>
            </a:fld>
            <a:endParaRPr lang="en-US"/>
          </a:p>
        </p:txBody>
      </p:sp>
    </p:spTree>
    <p:extLst>
      <p:ext uri="{BB962C8B-B14F-4D97-AF65-F5344CB8AC3E}">
        <p14:creationId xmlns:p14="http://schemas.microsoft.com/office/powerpoint/2010/main" val="324120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According to </a:t>
            </a:r>
            <a:r>
              <a:rPr lang="en-US" sz="1400" dirty="0" err="1"/>
              <a:t>Kanganews</a:t>
            </a:r>
            <a:r>
              <a:rPr lang="en-US" sz="1400" dirty="0"/>
              <a:t> $26bn NZ DCM volumes in 2021 vs $3.1bn NZX ECM</a:t>
            </a:r>
          </a:p>
          <a:p>
            <a:r>
              <a:rPr lang="en-US" sz="1400" dirty="0"/>
              <a:t>- $26n NZ DCM volumes vs c.$20bn in NZ Syndicated Loan market, which is not all bank lending but deals foe larger corporates and institutions where the a multiple banks involved</a:t>
            </a:r>
          </a:p>
          <a:p>
            <a:r>
              <a:rPr lang="en-US" sz="1400" dirty="0"/>
              <a:t>- LGFA volumes 0 2021 $3.9bn issuance</a:t>
            </a:r>
          </a:p>
        </p:txBody>
      </p:sp>
      <p:sp>
        <p:nvSpPr>
          <p:cNvPr id="4" name="Slide Number Placeholder 3"/>
          <p:cNvSpPr>
            <a:spLocks noGrp="1"/>
          </p:cNvSpPr>
          <p:nvPr>
            <p:ph type="sldNum" sz="quarter" idx="5"/>
          </p:nvPr>
        </p:nvSpPr>
        <p:spPr/>
        <p:txBody>
          <a:bodyPr/>
          <a:lstStyle/>
          <a:p>
            <a:fld id="{AEB00F8F-0674-45E5-BC40-7D78A3DC185F}" type="slidenum">
              <a:rPr lang="en-US" smtClean="0"/>
              <a:t>5</a:t>
            </a:fld>
            <a:endParaRPr lang="en-US"/>
          </a:p>
        </p:txBody>
      </p:sp>
    </p:spTree>
    <p:extLst>
      <p:ext uri="{BB962C8B-B14F-4D97-AF65-F5344CB8AC3E}">
        <p14:creationId xmlns:p14="http://schemas.microsoft.com/office/powerpoint/2010/main" val="342054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B00F8F-0674-45E5-BC40-7D78A3DC185F}" type="slidenum">
              <a:rPr lang="en-US" smtClean="0"/>
              <a:t>6</a:t>
            </a:fld>
            <a:endParaRPr lang="en-US"/>
          </a:p>
        </p:txBody>
      </p:sp>
    </p:spTree>
    <p:extLst>
      <p:ext uri="{BB962C8B-B14F-4D97-AF65-F5344CB8AC3E}">
        <p14:creationId xmlns:p14="http://schemas.microsoft.com/office/powerpoint/2010/main" val="2067275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In NZ in 2021, c.6 bn of GSS bond issuance, which was around 20% of total bond issuance</a:t>
            </a:r>
          </a:p>
        </p:txBody>
      </p:sp>
      <p:sp>
        <p:nvSpPr>
          <p:cNvPr id="4" name="Slide Number Placeholder 3"/>
          <p:cNvSpPr>
            <a:spLocks noGrp="1"/>
          </p:cNvSpPr>
          <p:nvPr>
            <p:ph type="sldNum" sz="quarter" idx="5"/>
          </p:nvPr>
        </p:nvSpPr>
        <p:spPr/>
        <p:txBody>
          <a:bodyPr/>
          <a:lstStyle/>
          <a:p>
            <a:fld id="{AEB00F8F-0674-45E5-BC40-7D78A3DC185F}" type="slidenum">
              <a:rPr lang="en-US" smtClean="0"/>
              <a:t>7</a:t>
            </a:fld>
            <a:endParaRPr lang="en-US"/>
          </a:p>
        </p:txBody>
      </p:sp>
    </p:spTree>
    <p:extLst>
      <p:ext uri="{BB962C8B-B14F-4D97-AF65-F5344CB8AC3E}">
        <p14:creationId xmlns:p14="http://schemas.microsoft.com/office/powerpoint/2010/main" val="280080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It helps create alignment through the </a:t>
            </a:r>
            <a:r>
              <a:rPr lang="en-US" sz="1400" dirty="0" err="1">
                <a:effectLst/>
                <a:latin typeface="Calibri" panose="020F0502020204030204" pitchFamily="34" charset="0"/>
              </a:rPr>
              <a:t>organisation</a:t>
            </a:r>
            <a:r>
              <a:rPr lang="en-US" sz="1400" dirty="0">
                <a:effectLst/>
                <a:latin typeface="Calibri" panose="020F0502020204030204" pitchFamily="34" charset="0"/>
              </a:rPr>
              <a:t> around sustainability</a:t>
            </a:r>
          </a:p>
          <a:p>
            <a:pPr rtl="0" fontAlgn="ctr">
              <a:spcBef>
                <a:spcPts val="0"/>
              </a:spcBef>
              <a:spcAft>
                <a:spcPts val="0"/>
              </a:spcAft>
              <a:buFont typeface="Arial" panose="020B0604020202020204" pitchFamily="34" charset="0"/>
              <a:buChar char="•"/>
            </a:pPr>
            <a:r>
              <a:rPr lang="en-US" sz="1400" dirty="0">
                <a:latin typeface="Calibri" panose="020F0502020204030204" pitchFamily="34" charset="0"/>
              </a:rPr>
              <a:t>By m</a:t>
            </a:r>
            <a:r>
              <a:rPr lang="en-US" sz="1400" dirty="0">
                <a:effectLst/>
                <a:latin typeface="Calibri" panose="020F0502020204030204" pitchFamily="34" charset="0"/>
              </a:rPr>
              <a:t>aking a public commitment and setting a </a:t>
            </a:r>
            <a:r>
              <a:rPr lang="en-US" sz="1400" dirty="0" err="1">
                <a:effectLst/>
                <a:latin typeface="Calibri" panose="020F0502020204030204" pitchFamily="34" charset="0"/>
              </a:rPr>
              <a:t>contrctural</a:t>
            </a:r>
            <a:r>
              <a:rPr lang="en-US" sz="1400" dirty="0">
                <a:effectLst/>
                <a:latin typeface="Calibri" panose="020F0502020204030204" pitchFamily="34" charset="0"/>
              </a:rPr>
              <a:t> goal with funders, it drives accountability</a:t>
            </a:r>
          </a:p>
          <a:p>
            <a:pPr rtl="0" fontAlgn="ctr">
              <a:spcBef>
                <a:spcPts val="0"/>
              </a:spcBef>
              <a:spcAft>
                <a:spcPts val="0"/>
              </a:spcAft>
              <a:buFont typeface="Arial" panose="020B0604020202020204" pitchFamily="34" charset="0"/>
              <a:buChar char="•"/>
            </a:pPr>
            <a:r>
              <a:rPr lang="en-US" sz="1400" dirty="0" err="1">
                <a:effectLst/>
                <a:latin typeface="Calibri" panose="020F0502020204030204" pitchFamily="34" charset="0"/>
              </a:rPr>
              <a:t>Operationalises</a:t>
            </a:r>
            <a:r>
              <a:rPr lang="en-US" sz="1400" dirty="0">
                <a:effectLst/>
                <a:latin typeface="Calibri" panose="020F0502020204030204" pitchFamily="34" charset="0"/>
              </a:rPr>
              <a:t> and embeds sustainability ambition into the business</a:t>
            </a:r>
          </a:p>
          <a:p>
            <a:pPr rtl="0" fontAlgn="ctr">
              <a:spcBef>
                <a:spcPts val="0"/>
              </a:spcBef>
              <a:spcAft>
                <a:spcPts val="0"/>
              </a:spcAft>
              <a:buFont typeface="Arial" panose="020B0604020202020204" pitchFamily="34" charset="0"/>
              <a:buChar char="•"/>
            </a:pPr>
            <a:r>
              <a:rPr lang="en-US" sz="1400" dirty="0" err="1">
                <a:effectLst/>
                <a:latin typeface="Calibri" panose="020F0502020204030204" pitchFamily="34" charset="0"/>
              </a:rPr>
              <a:t>Greenium</a:t>
            </a:r>
            <a:r>
              <a:rPr lang="en-US" sz="1400" dirty="0">
                <a:effectLst/>
                <a:latin typeface="Calibri" panose="020F0502020204030204" pitchFamily="34" charset="0"/>
              </a:rPr>
              <a:t> - </a:t>
            </a:r>
          </a:p>
          <a:p>
            <a:pPr marL="742950" lvl="1" indent="-285750"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more of a gating item. Pricing more reflective of ESG performance. Issuing green/SF improves ESG performance over time because it embeds ESG discipline</a:t>
            </a:r>
          </a:p>
          <a:p>
            <a:pPr marL="742950" lvl="1" indent="-285750"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5/6 basis points on European gov bond issuance - turn into annual dollar amount</a:t>
            </a:r>
          </a:p>
          <a:p>
            <a:pPr marL="742950" lvl="1" indent="-285750"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CBI report –12 of 50 green bonds issued during H1 2022 exhibited evidence of a ‘</a:t>
            </a:r>
            <a:r>
              <a:rPr lang="en-US" sz="1400" dirty="0" err="1">
                <a:effectLst/>
                <a:latin typeface="Calibri" panose="020F0502020204030204" pitchFamily="34" charset="0"/>
              </a:rPr>
              <a:t>greenium</a:t>
            </a:r>
            <a:r>
              <a:rPr lang="en-US" sz="1400" dirty="0">
                <a:effectLst/>
                <a:latin typeface="Calibri" panose="020F0502020204030204" pitchFamily="34" charset="0"/>
              </a:rPr>
              <a:t>’</a:t>
            </a:r>
          </a:p>
          <a:p>
            <a:pPr marL="742950" lvl="1" indent="-285750"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MSCI bond index - </a:t>
            </a:r>
          </a:p>
          <a:p>
            <a:pPr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Sustainable Finance - Implications of not meeting requirements </a:t>
            </a:r>
          </a:p>
          <a:p>
            <a:pPr marL="742950" lvl="1" indent="-285750"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Reputational - if not reporting or applying proceeds to poor quality projects</a:t>
            </a:r>
          </a:p>
          <a:p>
            <a:pPr marL="742950" lvl="1" indent="-285750" rtl="0" fontAlgn="ctr">
              <a:spcBef>
                <a:spcPts val="0"/>
              </a:spcBef>
              <a:spcAft>
                <a:spcPts val="0"/>
              </a:spcAft>
              <a:buFont typeface="Arial" panose="020B0604020202020204" pitchFamily="34" charset="0"/>
              <a:buChar char="•"/>
            </a:pPr>
            <a:r>
              <a:rPr lang="en-US" sz="1400" dirty="0">
                <a:effectLst/>
                <a:latin typeface="Calibri" panose="020F0502020204030204" pitchFamily="34" charset="0"/>
              </a:rPr>
              <a:t>Pricing - coupon step up on bonds vs 2 way mech on loans</a:t>
            </a:r>
          </a:p>
          <a:p>
            <a:endParaRPr lang="en-US" dirty="0"/>
          </a:p>
        </p:txBody>
      </p:sp>
      <p:sp>
        <p:nvSpPr>
          <p:cNvPr id="4" name="Slide Number Placeholder 3"/>
          <p:cNvSpPr>
            <a:spLocks noGrp="1"/>
          </p:cNvSpPr>
          <p:nvPr>
            <p:ph type="sldNum" sz="quarter" idx="5"/>
          </p:nvPr>
        </p:nvSpPr>
        <p:spPr/>
        <p:txBody>
          <a:bodyPr/>
          <a:lstStyle/>
          <a:p>
            <a:fld id="{AEB00F8F-0674-45E5-BC40-7D78A3DC185F}" type="slidenum">
              <a:rPr lang="en-US" smtClean="0"/>
              <a:t>8</a:t>
            </a:fld>
            <a:endParaRPr lang="en-US"/>
          </a:p>
        </p:txBody>
      </p:sp>
    </p:spTree>
    <p:extLst>
      <p:ext uri="{BB962C8B-B14F-4D97-AF65-F5344CB8AC3E}">
        <p14:creationId xmlns:p14="http://schemas.microsoft.com/office/powerpoint/2010/main" val="3609245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EU Taxonomy provides another framework to reference</a:t>
            </a:r>
          </a:p>
        </p:txBody>
      </p:sp>
      <p:sp>
        <p:nvSpPr>
          <p:cNvPr id="4" name="Slide Number Placeholder 3"/>
          <p:cNvSpPr>
            <a:spLocks noGrp="1"/>
          </p:cNvSpPr>
          <p:nvPr>
            <p:ph type="sldNum" sz="quarter" idx="5"/>
          </p:nvPr>
        </p:nvSpPr>
        <p:spPr/>
        <p:txBody>
          <a:bodyPr/>
          <a:lstStyle/>
          <a:p>
            <a:fld id="{AEB00F8F-0674-45E5-BC40-7D78A3DC185F}" type="slidenum">
              <a:rPr lang="en-US" smtClean="0"/>
              <a:t>9</a:t>
            </a:fld>
            <a:endParaRPr lang="en-US"/>
          </a:p>
        </p:txBody>
      </p:sp>
    </p:spTree>
    <p:extLst>
      <p:ext uri="{BB962C8B-B14F-4D97-AF65-F5344CB8AC3E}">
        <p14:creationId xmlns:p14="http://schemas.microsoft.com/office/powerpoint/2010/main" val="4039176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DEFE3D-E789-6D14-B69F-DF4C943E2AA5}"/>
              </a:ext>
            </a:extLst>
          </p:cNvPr>
          <p:cNvSpPr/>
          <p:nvPr userDrawn="1"/>
        </p:nvSpPr>
        <p:spPr>
          <a:xfrm>
            <a:off x="1" y="0"/>
            <a:ext cx="12192000" cy="3114136"/>
          </a:xfrm>
          <a:prstGeom prst="rect">
            <a:avLst/>
          </a:prstGeom>
          <a:gradFill flip="none" rotWithShape="1">
            <a:gsLst>
              <a:gs pos="0">
                <a:schemeClr val="bg2"/>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Logo&#10;&#10;Description automatically generated">
            <a:extLst>
              <a:ext uri="{FF2B5EF4-FFF2-40B4-BE49-F238E27FC236}">
                <a16:creationId xmlns:a16="http://schemas.microsoft.com/office/drawing/2014/main" id="{F5EB1545-BB27-216B-1E9A-A68B4959F3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7059" y="5763030"/>
            <a:ext cx="2445918" cy="682174"/>
          </a:xfrm>
          <a:prstGeom prst="rect">
            <a:avLst/>
          </a:prstGeom>
        </p:spPr>
      </p:pic>
      <p:sp>
        <p:nvSpPr>
          <p:cNvPr id="18" name="Text Placeholder 17">
            <a:extLst>
              <a:ext uri="{FF2B5EF4-FFF2-40B4-BE49-F238E27FC236}">
                <a16:creationId xmlns:a16="http://schemas.microsoft.com/office/drawing/2014/main" id="{D9A65656-E3D7-2612-C6AD-4466958D3F5D}"/>
              </a:ext>
            </a:extLst>
          </p:cNvPr>
          <p:cNvSpPr>
            <a:spLocks noGrp="1"/>
          </p:cNvSpPr>
          <p:nvPr>
            <p:ph type="body" sz="quarter" idx="10" hasCustomPrompt="1"/>
          </p:nvPr>
        </p:nvSpPr>
        <p:spPr>
          <a:xfrm>
            <a:off x="801688" y="3627363"/>
            <a:ext cx="10801350" cy="1526876"/>
          </a:xfrm>
        </p:spPr>
        <p:txBody>
          <a:bodyPr>
            <a:normAutofit/>
          </a:bodyPr>
          <a:lstStyle>
            <a:lvl1pPr marL="0" indent="0">
              <a:buNone/>
              <a:defRPr sz="5000" b="1">
                <a:solidFill>
                  <a:schemeClr val="tx2"/>
                </a:solidFill>
              </a:defRPr>
            </a:lvl1pPr>
          </a:lstStyle>
          <a:p>
            <a:pPr lvl="0"/>
            <a:r>
              <a:rPr lang="en-US" dirty="0"/>
              <a:t>Click to edit presentation title</a:t>
            </a:r>
            <a:endParaRPr lang="en-NZ" dirty="0"/>
          </a:p>
        </p:txBody>
      </p:sp>
      <p:sp>
        <p:nvSpPr>
          <p:cNvPr id="22" name="Text Placeholder 21">
            <a:extLst>
              <a:ext uri="{FF2B5EF4-FFF2-40B4-BE49-F238E27FC236}">
                <a16:creationId xmlns:a16="http://schemas.microsoft.com/office/drawing/2014/main" id="{48E84F63-AC7F-BCA2-2E87-1D2557F42DAF}"/>
              </a:ext>
            </a:extLst>
          </p:cNvPr>
          <p:cNvSpPr>
            <a:spLocks noGrp="1"/>
          </p:cNvSpPr>
          <p:nvPr>
            <p:ph type="body" sz="quarter" idx="11" hasCustomPrompt="1"/>
          </p:nvPr>
        </p:nvSpPr>
        <p:spPr>
          <a:xfrm>
            <a:off x="801688" y="3114136"/>
            <a:ext cx="10801350" cy="405441"/>
          </a:xfrm>
        </p:spPr>
        <p:txBody>
          <a:bodyPr>
            <a:normAutofit/>
          </a:bodyPr>
          <a:lstStyle>
            <a:lvl1pPr marL="0" indent="0">
              <a:buNone/>
              <a:defRPr sz="2000" b="1">
                <a:solidFill>
                  <a:schemeClr val="accent2"/>
                </a:solidFill>
              </a:defRPr>
            </a:lvl1pPr>
          </a:lstStyle>
          <a:p>
            <a:pPr lvl="0"/>
            <a:r>
              <a:rPr lang="mi-NZ" dirty="0"/>
              <a:t>Click to add presentor name(s)</a:t>
            </a:r>
            <a:endParaRPr lang="en-NZ" dirty="0"/>
          </a:p>
        </p:txBody>
      </p:sp>
      <p:sp>
        <p:nvSpPr>
          <p:cNvPr id="23" name="Text Placeholder 21">
            <a:extLst>
              <a:ext uri="{FF2B5EF4-FFF2-40B4-BE49-F238E27FC236}">
                <a16:creationId xmlns:a16="http://schemas.microsoft.com/office/drawing/2014/main" id="{EDDD1C2B-F27A-037D-953A-4C2BA5C6B55F}"/>
              </a:ext>
            </a:extLst>
          </p:cNvPr>
          <p:cNvSpPr>
            <a:spLocks noGrp="1"/>
          </p:cNvSpPr>
          <p:nvPr>
            <p:ph type="body" sz="quarter" idx="12" hasCustomPrompt="1"/>
          </p:nvPr>
        </p:nvSpPr>
        <p:spPr>
          <a:xfrm>
            <a:off x="801688" y="5822742"/>
            <a:ext cx="5132387" cy="405441"/>
          </a:xfrm>
        </p:spPr>
        <p:txBody>
          <a:bodyPr>
            <a:normAutofit/>
          </a:bodyPr>
          <a:lstStyle>
            <a:lvl1pPr marL="0" indent="0">
              <a:buNone/>
              <a:defRPr sz="2000" b="0">
                <a:solidFill>
                  <a:schemeClr val="tx1">
                    <a:lumMod val="50000"/>
                    <a:lumOff val="50000"/>
                  </a:schemeClr>
                </a:solidFill>
              </a:defRPr>
            </a:lvl1pPr>
          </a:lstStyle>
          <a:p>
            <a:pPr lvl="0"/>
            <a:r>
              <a:rPr lang="mi-NZ" dirty="0"/>
              <a:t>Click to add company name(s)</a:t>
            </a:r>
            <a:endParaRPr lang="en-NZ" dirty="0"/>
          </a:p>
        </p:txBody>
      </p:sp>
      <p:cxnSp>
        <p:nvCxnSpPr>
          <p:cNvPr id="27" name="Straight Connector 26">
            <a:extLst>
              <a:ext uri="{FF2B5EF4-FFF2-40B4-BE49-F238E27FC236}">
                <a16:creationId xmlns:a16="http://schemas.microsoft.com/office/drawing/2014/main" id="{6C892C2C-CFDC-3579-CE70-17A9BFD0768E}"/>
              </a:ext>
            </a:extLst>
          </p:cNvPr>
          <p:cNvCxnSpPr/>
          <p:nvPr userDrawn="1"/>
        </p:nvCxnSpPr>
        <p:spPr>
          <a:xfrm>
            <a:off x="9549709" y="5763030"/>
            <a:ext cx="0" cy="749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559255D-1248-9152-F6A3-4F7C22D78FB1}"/>
              </a:ext>
            </a:extLst>
          </p:cNvPr>
          <p:cNvPicPr>
            <a:picLocks noChangeAspect="1"/>
          </p:cNvPicPr>
          <p:nvPr userDrawn="1"/>
        </p:nvPicPr>
        <p:blipFill rotWithShape="1">
          <a:blip r:embed="rId3">
            <a:alphaModFix amt="50000"/>
          </a:blip>
          <a:srcRect l="1560" r="1247" b="5999"/>
          <a:stretch/>
        </p:blipFill>
        <p:spPr>
          <a:xfrm rot="10800000">
            <a:off x="0" y="-1"/>
            <a:ext cx="12192000" cy="2369884"/>
          </a:xfrm>
          <a:prstGeom prst="rect">
            <a:avLst/>
          </a:prstGeom>
        </p:spPr>
      </p:pic>
      <p:pic>
        <p:nvPicPr>
          <p:cNvPr id="6" name="Picture 5">
            <a:extLst>
              <a:ext uri="{FF2B5EF4-FFF2-40B4-BE49-F238E27FC236}">
                <a16:creationId xmlns:a16="http://schemas.microsoft.com/office/drawing/2014/main" id="{692F64F5-3274-8EFC-C52C-0E6C1F465124}"/>
              </a:ext>
            </a:extLst>
          </p:cNvPr>
          <p:cNvPicPr>
            <a:picLocks noChangeAspect="1"/>
          </p:cNvPicPr>
          <p:nvPr userDrawn="1"/>
        </p:nvPicPr>
        <p:blipFill>
          <a:blip r:embed="rId4"/>
          <a:stretch>
            <a:fillRect/>
          </a:stretch>
        </p:blipFill>
        <p:spPr>
          <a:xfrm>
            <a:off x="9880992" y="5248049"/>
            <a:ext cx="2043659" cy="1609951"/>
          </a:xfrm>
          <a:prstGeom prst="rect">
            <a:avLst/>
          </a:prstGeom>
        </p:spPr>
      </p:pic>
    </p:spTree>
    <p:extLst>
      <p:ext uri="{BB962C8B-B14F-4D97-AF65-F5344CB8AC3E}">
        <p14:creationId xmlns:p14="http://schemas.microsoft.com/office/powerpoint/2010/main" val="20558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EE0E78-65F0-F7BE-ABED-BE96981BB4EA}"/>
              </a:ext>
            </a:extLst>
          </p:cNvPr>
          <p:cNvSpPr>
            <a:spLocks noGrp="1"/>
          </p:cNvSpPr>
          <p:nvPr>
            <p:ph type="title" hasCustomPrompt="1"/>
          </p:nvPr>
        </p:nvSpPr>
        <p:spPr>
          <a:xfrm>
            <a:off x="838200" y="2670483"/>
            <a:ext cx="10515600" cy="787814"/>
          </a:xfrm>
        </p:spPr>
        <p:txBody>
          <a:bodyPr anchor="t">
            <a:normAutofit/>
          </a:bodyPr>
          <a:lstStyle>
            <a:lvl1pPr>
              <a:defRPr sz="5000" b="1"/>
            </a:lvl1pPr>
          </a:lstStyle>
          <a:p>
            <a:r>
              <a:rPr lang="en-US" dirty="0"/>
              <a:t>Click to edit title</a:t>
            </a:r>
            <a:endParaRPr lang="en-NZ" dirty="0"/>
          </a:p>
        </p:txBody>
      </p:sp>
      <p:sp>
        <p:nvSpPr>
          <p:cNvPr id="11" name="Text Placeholder 21">
            <a:extLst>
              <a:ext uri="{FF2B5EF4-FFF2-40B4-BE49-F238E27FC236}">
                <a16:creationId xmlns:a16="http://schemas.microsoft.com/office/drawing/2014/main" id="{41E2E4DB-B440-E5F2-F2D8-F49219F84E65}"/>
              </a:ext>
            </a:extLst>
          </p:cNvPr>
          <p:cNvSpPr>
            <a:spLocks noGrp="1"/>
          </p:cNvSpPr>
          <p:nvPr>
            <p:ph type="body" sz="quarter" idx="11" hasCustomPrompt="1"/>
          </p:nvPr>
        </p:nvSpPr>
        <p:spPr>
          <a:xfrm>
            <a:off x="838200" y="3763963"/>
            <a:ext cx="3869703" cy="910654"/>
          </a:xfrm>
        </p:spPr>
        <p:txBody>
          <a:bodyPr>
            <a:noAutofit/>
          </a:bodyPr>
          <a:lstStyle>
            <a:lvl1pPr marL="0" indent="0">
              <a:buNone/>
              <a:defRPr sz="2800" b="1">
                <a:solidFill>
                  <a:schemeClr val="accent2"/>
                </a:solidFill>
              </a:defRPr>
            </a:lvl1pPr>
          </a:lstStyle>
          <a:p>
            <a:pPr lvl="0"/>
            <a:r>
              <a:rPr lang="mi-NZ" dirty="0"/>
              <a:t>Click to add subtitle</a:t>
            </a:r>
          </a:p>
          <a:p>
            <a:pPr lvl="0"/>
            <a:r>
              <a:rPr lang="mi-NZ" dirty="0"/>
              <a:t>Here if you need it</a:t>
            </a:r>
            <a:endParaRPr lang="en-NZ" dirty="0"/>
          </a:p>
        </p:txBody>
      </p:sp>
      <p:pic>
        <p:nvPicPr>
          <p:cNvPr id="2" name="Picture 1">
            <a:extLst>
              <a:ext uri="{FF2B5EF4-FFF2-40B4-BE49-F238E27FC236}">
                <a16:creationId xmlns:a16="http://schemas.microsoft.com/office/drawing/2014/main" id="{F83F2061-93CD-AE10-18C7-A8F208574959}"/>
              </a:ext>
            </a:extLst>
          </p:cNvPr>
          <p:cNvPicPr>
            <a:picLocks noChangeAspect="1"/>
          </p:cNvPicPr>
          <p:nvPr userDrawn="1"/>
        </p:nvPicPr>
        <p:blipFill rotWithShape="1">
          <a:blip r:embed="rId2">
            <a:alphaModFix amt="50000"/>
          </a:blip>
          <a:srcRect l="1560" r="1247" b="5999"/>
          <a:stretch/>
        </p:blipFill>
        <p:spPr>
          <a:xfrm rot="10800000">
            <a:off x="0" y="-1"/>
            <a:ext cx="12192000" cy="2369884"/>
          </a:xfrm>
          <a:prstGeom prst="rect">
            <a:avLst/>
          </a:prstGeom>
        </p:spPr>
      </p:pic>
      <p:pic>
        <p:nvPicPr>
          <p:cNvPr id="3" name="Picture 2">
            <a:extLst>
              <a:ext uri="{FF2B5EF4-FFF2-40B4-BE49-F238E27FC236}">
                <a16:creationId xmlns:a16="http://schemas.microsoft.com/office/drawing/2014/main" id="{1DCD139E-86DC-3DB2-EEB8-F9AA4FE06661}"/>
              </a:ext>
            </a:extLst>
          </p:cNvPr>
          <p:cNvPicPr>
            <a:picLocks noChangeAspect="1"/>
          </p:cNvPicPr>
          <p:nvPr userDrawn="1"/>
        </p:nvPicPr>
        <p:blipFill>
          <a:blip r:embed="rId3"/>
          <a:stretch>
            <a:fillRect/>
          </a:stretch>
        </p:blipFill>
        <p:spPr>
          <a:xfrm>
            <a:off x="9871316" y="5237836"/>
            <a:ext cx="2056313" cy="1620164"/>
          </a:xfrm>
          <a:prstGeom prst="rect">
            <a:avLst/>
          </a:prstGeom>
        </p:spPr>
      </p:pic>
      <p:cxnSp>
        <p:nvCxnSpPr>
          <p:cNvPr id="4" name="Straight Connector 3">
            <a:extLst>
              <a:ext uri="{FF2B5EF4-FFF2-40B4-BE49-F238E27FC236}">
                <a16:creationId xmlns:a16="http://schemas.microsoft.com/office/drawing/2014/main" id="{34E3B5F1-96CE-2285-2214-E09C17EDF66C}"/>
              </a:ext>
            </a:extLst>
          </p:cNvPr>
          <p:cNvCxnSpPr/>
          <p:nvPr userDrawn="1"/>
        </p:nvCxnSpPr>
        <p:spPr>
          <a:xfrm>
            <a:off x="9549709" y="5763030"/>
            <a:ext cx="0" cy="7493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Text, logo&#10;&#10;Description automatically generated">
            <a:extLst>
              <a:ext uri="{FF2B5EF4-FFF2-40B4-BE49-F238E27FC236}">
                <a16:creationId xmlns:a16="http://schemas.microsoft.com/office/drawing/2014/main" id="{CA733AFB-CCBC-3014-8B14-E188ED7AC1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7059" y="5763030"/>
            <a:ext cx="2435088" cy="679019"/>
          </a:xfrm>
          <a:prstGeom prst="rect">
            <a:avLst/>
          </a:prstGeom>
        </p:spPr>
      </p:pic>
    </p:spTree>
    <p:extLst>
      <p:ext uri="{BB962C8B-B14F-4D97-AF65-F5344CB8AC3E}">
        <p14:creationId xmlns:p14="http://schemas.microsoft.com/office/powerpoint/2010/main" val="177845450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11" name="Text Placeholder 17">
            <a:extLst>
              <a:ext uri="{FF2B5EF4-FFF2-40B4-BE49-F238E27FC236}">
                <a16:creationId xmlns:a16="http://schemas.microsoft.com/office/drawing/2014/main" id="{BC3CAF26-245F-98F0-7C42-226DDB5899F7}"/>
              </a:ext>
            </a:extLst>
          </p:cNvPr>
          <p:cNvSpPr>
            <a:spLocks noGrp="1"/>
          </p:cNvSpPr>
          <p:nvPr>
            <p:ph type="body" sz="quarter" idx="10" hasCustomPrompt="1"/>
          </p:nvPr>
        </p:nvSpPr>
        <p:spPr>
          <a:xfrm>
            <a:off x="801688" y="768045"/>
            <a:ext cx="10801350" cy="570101"/>
          </a:xfrm>
        </p:spPr>
        <p:txBody>
          <a:bodyPr>
            <a:noAutofit/>
          </a:bodyPr>
          <a:lstStyle>
            <a:lvl1pPr marL="0" indent="0">
              <a:buNone/>
              <a:defRPr sz="3600" b="1">
                <a:solidFill>
                  <a:schemeClr val="tx2"/>
                </a:solidFill>
              </a:defRPr>
            </a:lvl1pPr>
          </a:lstStyle>
          <a:p>
            <a:pPr lvl="0"/>
            <a:r>
              <a:rPr lang="en-US" dirty="0"/>
              <a:t>Click to edit title</a:t>
            </a:r>
            <a:endParaRPr lang="en-NZ" dirty="0"/>
          </a:p>
        </p:txBody>
      </p:sp>
      <p:sp>
        <p:nvSpPr>
          <p:cNvPr id="13" name="Text Placeholder 21">
            <a:extLst>
              <a:ext uri="{FF2B5EF4-FFF2-40B4-BE49-F238E27FC236}">
                <a16:creationId xmlns:a16="http://schemas.microsoft.com/office/drawing/2014/main" id="{C3FE55A0-6591-2432-34F1-B11F89B09007}"/>
              </a:ext>
            </a:extLst>
          </p:cNvPr>
          <p:cNvSpPr>
            <a:spLocks noGrp="1"/>
          </p:cNvSpPr>
          <p:nvPr>
            <p:ph type="body" sz="quarter" idx="12" hasCustomPrompt="1"/>
          </p:nvPr>
        </p:nvSpPr>
        <p:spPr>
          <a:xfrm>
            <a:off x="801688" y="1561171"/>
            <a:ext cx="10801350" cy="4528784"/>
          </a:xfrm>
        </p:spPr>
        <p:txBody>
          <a:bodyPr>
            <a:normAutofit/>
          </a:bodyPr>
          <a:lstStyle>
            <a:lvl1pPr marL="0" indent="0">
              <a:buNone/>
              <a:defRPr sz="2000" b="0">
                <a:solidFill>
                  <a:schemeClr val="tx1">
                    <a:lumMod val="50000"/>
                    <a:lumOff val="50000"/>
                  </a:schemeClr>
                </a:solidFill>
              </a:defRPr>
            </a:lvl1pPr>
          </a:lstStyle>
          <a:p>
            <a:pPr lvl="0"/>
            <a:r>
              <a:rPr lang="mi-NZ" dirty="0"/>
              <a:t>Click to add content</a:t>
            </a:r>
            <a:endParaRPr lang="en-NZ" dirty="0"/>
          </a:p>
        </p:txBody>
      </p:sp>
      <p:pic>
        <p:nvPicPr>
          <p:cNvPr id="14" name="Picture 13" descr="Logo&#10;&#10;Description automatically generated">
            <a:extLst>
              <a:ext uri="{FF2B5EF4-FFF2-40B4-BE49-F238E27FC236}">
                <a16:creationId xmlns:a16="http://schemas.microsoft.com/office/drawing/2014/main" id="{90FEC8AD-B8DC-AEA5-C4D5-48310A619D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20382" y="6089955"/>
            <a:ext cx="1558594" cy="434697"/>
          </a:xfrm>
          <a:prstGeom prst="rect">
            <a:avLst/>
          </a:prstGeom>
        </p:spPr>
      </p:pic>
      <p:cxnSp>
        <p:nvCxnSpPr>
          <p:cNvPr id="15" name="Straight Connector 14">
            <a:extLst>
              <a:ext uri="{FF2B5EF4-FFF2-40B4-BE49-F238E27FC236}">
                <a16:creationId xmlns:a16="http://schemas.microsoft.com/office/drawing/2014/main" id="{36678FE8-6634-7261-9936-4AF9AAB7AD30}"/>
              </a:ext>
            </a:extLst>
          </p:cNvPr>
          <p:cNvCxnSpPr/>
          <p:nvPr userDrawn="1"/>
        </p:nvCxnSpPr>
        <p:spPr>
          <a:xfrm>
            <a:off x="10487473" y="5887801"/>
            <a:ext cx="0" cy="749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E580326-9E48-BD74-2583-F5180CDC0947}"/>
              </a:ext>
            </a:extLst>
          </p:cNvPr>
          <p:cNvPicPr>
            <a:picLocks noChangeAspect="1"/>
          </p:cNvPicPr>
          <p:nvPr userDrawn="1"/>
        </p:nvPicPr>
        <p:blipFill>
          <a:blip r:embed="rId3"/>
          <a:stretch>
            <a:fillRect/>
          </a:stretch>
        </p:blipFill>
        <p:spPr>
          <a:xfrm>
            <a:off x="10705179" y="5712253"/>
            <a:ext cx="1376509" cy="1084384"/>
          </a:xfrm>
          <a:prstGeom prst="rect">
            <a:avLst/>
          </a:prstGeom>
        </p:spPr>
      </p:pic>
    </p:spTree>
    <p:extLst>
      <p:ext uri="{BB962C8B-B14F-4D97-AF65-F5344CB8AC3E}">
        <p14:creationId xmlns:p14="http://schemas.microsoft.com/office/powerpoint/2010/main" val="4340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11" name="Text Placeholder 17">
            <a:extLst>
              <a:ext uri="{FF2B5EF4-FFF2-40B4-BE49-F238E27FC236}">
                <a16:creationId xmlns:a16="http://schemas.microsoft.com/office/drawing/2014/main" id="{BC3CAF26-245F-98F0-7C42-226DDB5899F7}"/>
              </a:ext>
            </a:extLst>
          </p:cNvPr>
          <p:cNvSpPr>
            <a:spLocks noGrp="1"/>
          </p:cNvSpPr>
          <p:nvPr>
            <p:ph type="body" sz="quarter" idx="10" hasCustomPrompt="1"/>
          </p:nvPr>
        </p:nvSpPr>
        <p:spPr>
          <a:xfrm>
            <a:off x="801688" y="768045"/>
            <a:ext cx="10801350" cy="570101"/>
          </a:xfrm>
        </p:spPr>
        <p:txBody>
          <a:bodyPr>
            <a:noAutofit/>
          </a:bodyPr>
          <a:lstStyle>
            <a:lvl1pPr marL="0" indent="0">
              <a:buNone/>
              <a:defRPr sz="3600" b="1">
                <a:solidFill>
                  <a:schemeClr val="tx2"/>
                </a:solidFill>
              </a:defRPr>
            </a:lvl1pPr>
          </a:lstStyle>
          <a:p>
            <a:pPr lvl="0"/>
            <a:r>
              <a:rPr lang="en-US" dirty="0"/>
              <a:t>Click to edit title</a:t>
            </a:r>
            <a:endParaRPr lang="en-NZ" dirty="0"/>
          </a:p>
        </p:txBody>
      </p:sp>
      <p:sp>
        <p:nvSpPr>
          <p:cNvPr id="13" name="Text Placeholder 21">
            <a:extLst>
              <a:ext uri="{FF2B5EF4-FFF2-40B4-BE49-F238E27FC236}">
                <a16:creationId xmlns:a16="http://schemas.microsoft.com/office/drawing/2014/main" id="{C3FE55A0-6591-2432-34F1-B11F89B09007}"/>
              </a:ext>
            </a:extLst>
          </p:cNvPr>
          <p:cNvSpPr>
            <a:spLocks noGrp="1"/>
          </p:cNvSpPr>
          <p:nvPr>
            <p:ph type="body" sz="quarter" idx="12" hasCustomPrompt="1"/>
          </p:nvPr>
        </p:nvSpPr>
        <p:spPr>
          <a:xfrm>
            <a:off x="801688" y="1561171"/>
            <a:ext cx="10801350" cy="4528784"/>
          </a:xfrm>
        </p:spPr>
        <p:txBody>
          <a:bodyPr>
            <a:normAutofit/>
          </a:bodyPr>
          <a:lstStyle>
            <a:lvl1pPr marL="0" indent="0">
              <a:buNone/>
              <a:defRPr sz="2000" b="0">
                <a:solidFill>
                  <a:schemeClr val="tx1">
                    <a:lumMod val="50000"/>
                    <a:lumOff val="50000"/>
                  </a:schemeClr>
                </a:solidFill>
              </a:defRPr>
            </a:lvl1pPr>
          </a:lstStyle>
          <a:p>
            <a:pPr lvl="0"/>
            <a:r>
              <a:rPr lang="mi-NZ" dirty="0"/>
              <a:t>Click to add content</a:t>
            </a:r>
            <a:endParaRPr lang="en-NZ" dirty="0"/>
          </a:p>
        </p:txBody>
      </p:sp>
      <p:pic>
        <p:nvPicPr>
          <p:cNvPr id="14" name="Picture 13" descr="Logo&#10;&#10;Description automatically generated">
            <a:extLst>
              <a:ext uri="{FF2B5EF4-FFF2-40B4-BE49-F238E27FC236}">
                <a16:creationId xmlns:a16="http://schemas.microsoft.com/office/drawing/2014/main" id="{90FEC8AD-B8DC-AEA5-C4D5-48310A619D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20382" y="6089955"/>
            <a:ext cx="1558594" cy="434697"/>
          </a:xfrm>
          <a:prstGeom prst="rect">
            <a:avLst/>
          </a:prstGeom>
        </p:spPr>
      </p:pic>
      <p:cxnSp>
        <p:nvCxnSpPr>
          <p:cNvPr id="15" name="Straight Connector 14">
            <a:extLst>
              <a:ext uri="{FF2B5EF4-FFF2-40B4-BE49-F238E27FC236}">
                <a16:creationId xmlns:a16="http://schemas.microsoft.com/office/drawing/2014/main" id="{36678FE8-6634-7261-9936-4AF9AAB7AD30}"/>
              </a:ext>
            </a:extLst>
          </p:cNvPr>
          <p:cNvCxnSpPr/>
          <p:nvPr userDrawn="1"/>
        </p:nvCxnSpPr>
        <p:spPr>
          <a:xfrm>
            <a:off x="10487473" y="5887801"/>
            <a:ext cx="0" cy="749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E580326-9E48-BD74-2583-F5180CDC0947}"/>
              </a:ext>
            </a:extLst>
          </p:cNvPr>
          <p:cNvPicPr>
            <a:picLocks noChangeAspect="1"/>
          </p:cNvPicPr>
          <p:nvPr userDrawn="1"/>
        </p:nvPicPr>
        <p:blipFill>
          <a:blip r:embed="rId3"/>
          <a:stretch>
            <a:fillRect/>
          </a:stretch>
        </p:blipFill>
        <p:spPr>
          <a:xfrm>
            <a:off x="10705179" y="5712253"/>
            <a:ext cx="1376509" cy="1084384"/>
          </a:xfrm>
          <a:prstGeom prst="rect">
            <a:avLst/>
          </a:prstGeom>
        </p:spPr>
      </p:pic>
    </p:spTree>
    <p:extLst>
      <p:ext uri="{BB962C8B-B14F-4D97-AF65-F5344CB8AC3E}">
        <p14:creationId xmlns:p14="http://schemas.microsoft.com/office/powerpoint/2010/main" val="321994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2">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C44D7D-ECF3-D24E-D424-CBEEA76979A0}"/>
              </a:ext>
            </a:extLst>
          </p:cNvPr>
          <p:cNvPicPr>
            <a:picLocks noChangeAspect="1"/>
          </p:cNvPicPr>
          <p:nvPr userDrawn="1"/>
        </p:nvPicPr>
        <p:blipFill>
          <a:blip r:embed="rId2"/>
          <a:stretch>
            <a:fillRect/>
          </a:stretch>
        </p:blipFill>
        <p:spPr>
          <a:xfrm>
            <a:off x="10697943" y="5712253"/>
            <a:ext cx="1383746" cy="1090250"/>
          </a:xfrm>
          <a:prstGeom prst="rect">
            <a:avLst/>
          </a:prstGeom>
        </p:spPr>
      </p:pic>
      <p:cxnSp>
        <p:nvCxnSpPr>
          <p:cNvPr id="3" name="Straight Connector 2">
            <a:extLst>
              <a:ext uri="{FF2B5EF4-FFF2-40B4-BE49-F238E27FC236}">
                <a16:creationId xmlns:a16="http://schemas.microsoft.com/office/drawing/2014/main" id="{D3373CB9-0926-220D-61C4-2BE8FB9ED901}"/>
              </a:ext>
            </a:extLst>
          </p:cNvPr>
          <p:cNvCxnSpPr/>
          <p:nvPr userDrawn="1"/>
        </p:nvCxnSpPr>
        <p:spPr>
          <a:xfrm>
            <a:off x="10487473" y="5887801"/>
            <a:ext cx="0" cy="7493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Text, logo&#10;&#10;Description automatically generated">
            <a:extLst>
              <a:ext uri="{FF2B5EF4-FFF2-40B4-BE49-F238E27FC236}">
                <a16:creationId xmlns:a16="http://schemas.microsoft.com/office/drawing/2014/main" id="{46270A1E-9738-DAE1-718F-54215AB073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0382" y="6089955"/>
            <a:ext cx="1558904" cy="434697"/>
          </a:xfrm>
          <a:prstGeom prst="rect">
            <a:avLst/>
          </a:prstGeom>
        </p:spPr>
      </p:pic>
      <p:sp>
        <p:nvSpPr>
          <p:cNvPr id="5" name="Text Placeholder 17">
            <a:extLst>
              <a:ext uri="{FF2B5EF4-FFF2-40B4-BE49-F238E27FC236}">
                <a16:creationId xmlns:a16="http://schemas.microsoft.com/office/drawing/2014/main" id="{C17AF304-211B-62E3-E433-1947AD3A4F23}"/>
              </a:ext>
            </a:extLst>
          </p:cNvPr>
          <p:cNvSpPr>
            <a:spLocks noGrp="1"/>
          </p:cNvSpPr>
          <p:nvPr>
            <p:ph type="body" sz="quarter" idx="10" hasCustomPrompt="1"/>
          </p:nvPr>
        </p:nvSpPr>
        <p:spPr>
          <a:xfrm>
            <a:off x="801688" y="768045"/>
            <a:ext cx="10801350" cy="570101"/>
          </a:xfrm>
        </p:spPr>
        <p:txBody>
          <a:bodyPr>
            <a:noAutofit/>
          </a:bodyPr>
          <a:lstStyle>
            <a:lvl1pPr marL="0" indent="0">
              <a:buNone/>
              <a:defRPr sz="3600" b="1">
                <a:solidFill>
                  <a:schemeClr val="accent2"/>
                </a:solidFill>
              </a:defRPr>
            </a:lvl1pPr>
          </a:lstStyle>
          <a:p>
            <a:pPr lvl="0"/>
            <a:r>
              <a:rPr lang="en-US" dirty="0"/>
              <a:t>Click to edit title</a:t>
            </a:r>
            <a:endParaRPr lang="en-NZ" dirty="0"/>
          </a:p>
        </p:txBody>
      </p:sp>
      <p:sp>
        <p:nvSpPr>
          <p:cNvPr id="6" name="Text Placeholder 21">
            <a:extLst>
              <a:ext uri="{FF2B5EF4-FFF2-40B4-BE49-F238E27FC236}">
                <a16:creationId xmlns:a16="http://schemas.microsoft.com/office/drawing/2014/main" id="{A988B2F1-936C-A68C-D6D6-BEC9855A5892}"/>
              </a:ext>
            </a:extLst>
          </p:cNvPr>
          <p:cNvSpPr>
            <a:spLocks noGrp="1"/>
          </p:cNvSpPr>
          <p:nvPr>
            <p:ph type="body" sz="quarter" idx="12" hasCustomPrompt="1"/>
          </p:nvPr>
        </p:nvSpPr>
        <p:spPr>
          <a:xfrm>
            <a:off x="801688" y="1561171"/>
            <a:ext cx="10801350" cy="4528784"/>
          </a:xfrm>
        </p:spPr>
        <p:txBody>
          <a:bodyPr>
            <a:normAutofit/>
          </a:bodyPr>
          <a:lstStyle>
            <a:lvl1pPr marL="0" indent="0">
              <a:buNone/>
              <a:defRPr sz="2000" b="0">
                <a:solidFill>
                  <a:schemeClr val="bg1"/>
                </a:solidFill>
              </a:defRPr>
            </a:lvl1pPr>
          </a:lstStyle>
          <a:p>
            <a:pPr lvl="0"/>
            <a:r>
              <a:rPr lang="mi-NZ" dirty="0"/>
              <a:t>Click to add content</a:t>
            </a:r>
            <a:endParaRPr lang="en-NZ" dirty="0"/>
          </a:p>
        </p:txBody>
      </p:sp>
    </p:spTree>
    <p:extLst>
      <p:ext uri="{BB962C8B-B14F-4D97-AF65-F5344CB8AC3E}">
        <p14:creationId xmlns:p14="http://schemas.microsoft.com/office/powerpoint/2010/main" val="30172606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A18A5E-D86E-873A-48A0-D4B1BF864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77A2191-ECCE-862D-E653-AED36CB2FB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70631BC-5996-64C2-0657-8979CF7ACE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0BD6C-96E8-43CB-9D79-9C663A8654A2}" type="datetimeFigureOut">
              <a:rPr lang="en-NZ" smtClean="0"/>
              <a:t>18/10/2022</a:t>
            </a:fld>
            <a:endParaRPr lang="en-NZ"/>
          </a:p>
        </p:txBody>
      </p:sp>
      <p:sp>
        <p:nvSpPr>
          <p:cNvPr id="5" name="Footer Placeholder 4">
            <a:extLst>
              <a:ext uri="{FF2B5EF4-FFF2-40B4-BE49-F238E27FC236}">
                <a16:creationId xmlns:a16="http://schemas.microsoft.com/office/drawing/2014/main" id="{0B50B0B2-41C7-1871-81E1-EE12B54D01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58C8A606-87D5-1756-77A8-B51B918C88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D5751-DAA3-456B-834F-AA431278AD37}" type="slidenum">
              <a:rPr lang="en-NZ" smtClean="0"/>
              <a:t>‹#›</a:t>
            </a:fld>
            <a:endParaRPr lang="en-NZ"/>
          </a:p>
        </p:txBody>
      </p:sp>
      <p:sp>
        <p:nvSpPr>
          <p:cNvPr id="7" name="MSIPCMContentMarking" descr="{&quot;HashCode&quot;:-8942984,&quot;Placement&quot;:&quot;Footer&quot;,&quot;Top&quot;:519.343,&quot;Left&quot;:452.052673,&quot;SlideWidth&quot;:960,&quot;SlideHeight&quot;:540}">
            <a:extLst>
              <a:ext uri="{FF2B5EF4-FFF2-40B4-BE49-F238E27FC236}">
                <a16:creationId xmlns:a16="http://schemas.microsoft.com/office/drawing/2014/main" id="{84BB71FA-2FC1-B46B-1456-F4AAFEF15F6F}"/>
              </a:ext>
            </a:extLst>
          </p:cNvPr>
          <p:cNvSpPr txBox="1"/>
          <p:nvPr userDrawn="1"/>
        </p:nvSpPr>
        <p:spPr>
          <a:xfrm>
            <a:off x="5741069" y="6595656"/>
            <a:ext cx="709862" cy="262344"/>
          </a:xfrm>
          <a:prstGeom prst="rect">
            <a:avLst/>
          </a:prstGeom>
          <a:noFill/>
        </p:spPr>
        <p:txBody>
          <a:bodyPr vert="horz" wrap="square" lIns="0" tIns="0" rIns="0" bIns="0" rtlCol="0" anchor="ctr" anchorCtr="1">
            <a:spAutoFit/>
          </a:bodyPr>
          <a:lstStyle/>
          <a:p>
            <a:pPr algn="ctr">
              <a:spcBef>
                <a:spcPts val="0"/>
              </a:spcBef>
              <a:spcAft>
                <a:spcPts val="0"/>
              </a:spcAft>
            </a:pPr>
            <a:r>
              <a:rPr lang="en-NZ" sz="1000">
                <a:solidFill>
                  <a:srgbClr val="000000"/>
                </a:solidFill>
                <a:latin typeface="Calibri" panose="020F0502020204030204" pitchFamily="34" charset="0"/>
              </a:rPr>
              <a:t>PRIVATE</a:t>
            </a:r>
          </a:p>
        </p:txBody>
      </p:sp>
      <p:sp>
        <p:nvSpPr>
          <p:cNvPr id="8" name="MSIPCMContentMarking" descr="{&quot;HashCode&quot;:-33080553,&quot;Placement&quot;:&quot;Header&quot;,&quot;Top&quot;:0.0,&quot;Left&quot;:452.052673,&quot;SlideWidth&quot;:960,&quot;SlideHeight&quot;:540}">
            <a:extLst>
              <a:ext uri="{FF2B5EF4-FFF2-40B4-BE49-F238E27FC236}">
                <a16:creationId xmlns:a16="http://schemas.microsoft.com/office/drawing/2014/main" id="{A85F2F8E-467F-26DB-451A-3677C90EC618}"/>
              </a:ext>
            </a:extLst>
          </p:cNvPr>
          <p:cNvSpPr txBox="1"/>
          <p:nvPr userDrawn="1"/>
        </p:nvSpPr>
        <p:spPr>
          <a:xfrm>
            <a:off x="5741069" y="0"/>
            <a:ext cx="709862" cy="262344"/>
          </a:xfrm>
          <a:prstGeom prst="rect">
            <a:avLst/>
          </a:prstGeom>
          <a:noFill/>
        </p:spPr>
        <p:txBody>
          <a:bodyPr vert="horz" wrap="square" lIns="0" tIns="0" rIns="0" bIns="0" rtlCol="0" anchor="ctr" anchorCtr="1">
            <a:spAutoFit/>
          </a:bodyPr>
          <a:lstStyle/>
          <a:p>
            <a:pPr algn="ctr">
              <a:spcBef>
                <a:spcPts val="0"/>
              </a:spcBef>
              <a:spcAft>
                <a:spcPts val="0"/>
              </a:spcAft>
            </a:pPr>
            <a:r>
              <a:rPr lang="en-NZ" sz="1000">
                <a:solidFill>
                  <a:srgbClr val="000000"/>
                </a:solidFill>
                <a:latin typeface="Calibri" panose="020F0502020204030204" pitchFamily="34" charset="0"/>
              </a:rPr>
              <a:t>PRIVATE</a:t>
            </a:r>
          </a:p>
        </p:txBody>
      </p:sp>
    </p:spTree>
    <p:extLst>
      <p:ext uri="{BB962C8B-B14F-4D97-AF65-F5344CB8AC3E}">
        <p14:creationId xmlns:p14="http://schemas.microsoft.com/office/powerpoint/2010/main" val="115996909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F47DC0-649D-E114-044B-A8D5C261CB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7E4CE76-1939-00C1-536C-98A864000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02ED00E-4898-6235-E67A-95561B461E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DE3AE-010B-4803-950B-65FA340740F5}" type="datetimeFigureOut">
              <a:rPr lang="en-NZ" smtClean="0"/>
              <a:t>18/10/2022</a:t>
            </a:fld>
            <a:endParaRPr lang="en-NZ"/>
          </a:p>
        </p:txBody>
      </p:sp>
      <p:sp>
        <p:nvSpPr>
          <p:cNvPr id="5" name="Footer Placeholder 4">
            <a:extLst>
              <a:ext uri="{FF2B5EF4-FFF2-40B4-BE49-F238E27FC236}">
                <a16:creationId xmlns:a16="http://schemas.microsoft.com/office/drawing/2014/main" id="{71D30CC7-01AF-8D1D-BD24-9FB1217FD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5897751E-055D-6BA5-8F5C-8084137D8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9BDA0-1A31-43F9-8F2C-2C4F2F718C3C}" type="slidenum">
              <a:rPr lang="en-NZ" smtClean="0"/>
              <a:t>‹#›</a:t>
            </a:fld>
            <a:endParaRPr lang="en-NZ"/>
          </a:p>
        </p:txBody>
      </p:sp>
      <p:sp>
        <p:nvSpPr>
          <p:cNvPr id="7" name="MSIPCMContentMarking" descr="{&quot;HashCode&quot;:-8942984,&quot;Placement&quot;:&quot;Footer&quot;,&quot;Top&quot;:519.343,&quot;Left&quot;:452.052673,&quot;SlideWidth&quot;:960,&quot;SlideHeight&quot;:540}">
            <a:extLst>
              <a:ext uri="{FF2B5EF4-FFF2-40B4-BE49-F238E27FC236}">
                <a16:creationId xmlns:a16="http://schemas.microsoft.com/office/drawing/2014/main" id="{D62BC763-81BD-5068-63BB-8D66F4034BA4}"/>
              </a:ext>
            </a:extLst>
          </p:cNvPr>
          <p:cNvSpPr txBox="1"/>
          <p:nvPr userDrawn="1"/>
        </p:nvSpPr>
        <p:spPr>
          <a:xfrm>
            <a:off x="5741069" y="6595656"/>
            <a:ext cx="709862" cy="262344"/>
          </a:xfrm>
          <a:prstGeom prst="rect">
            <a:avLst/>
          </a:prstGeom>
          <a:noFill/>
        </p:spPr>
        <p:txBody>
          <a:bodyPr vert="horz" wrap="square" lIns="0" tIns="0" rIns="0" bIns="0" rtlCol="0" anchor="ctr" anchorCtr="1">
            <a:spAutoFit/>
          </a:bodyPr>
          <a:lstStyle/>
          <a:p>
            <a:pPr algn="ctr">
              <a:spcBef>
                <a:spcPts val="0"/>
              </a:spcBef>
              <a:spcAft>
                <a:spcPts val="0"/>
              </a:spcAft>
            </a:pPr>
            <a:r>
              <a:rPr lang="en-NZ" sz="1000">
                <a:solidFill>
                  <a:srgbClr val="000000"/>
                </a:solidFill>
                <a:latin typeface="Calibri" panose="020F0502020204030204" pitchFamily="34" charset="0"/>
              </a:rPr>
              <a:t>PRIVATE</a:t>
            </a:r>
          </a:p>
        </p:txBody>
      </p:sp>
      <p:sp>
        <p:nvSpPr>
          <p:cNvPr id="8" name="MSIPCMContentMarking" descr="{&quot;HashCode&quot;:-33080553,&quot;Placement&quot;:&quot;Header&quot;,&quot;Top&quot;:0.0,&quot;Left&quot;:452.052673,&quot;SlideWidth&quot;:960,&quot;SlideHeight&quot;:540}">
            <a:extLst>
              <a:ext uri="{FF2B5EF4-FFF2-40B4-BE49-F238E27FC236}">
                <a16:creationId xmlns:a16="http://schemas.microsoft.com/office/drawing/2014/main" id="{5D2A7946-025F-B7A8-E5EA-CB2B4E503C2D}"/>
              </a:ext>
            </a:extLst>
          </p:cNvPr>
          <p:cNvSpPr txBox="1"/>
          <p:nvPr userDrawn="1"/>
        </p:nvSpPr>
        <p:spPr>
          <a:xfrm>
            <a:off x="5741069" y="0"/>
            <a:ext cx="709862" cy="262344"/>
          </a:xfrm>
          <a:prstGeom prst="rect">
            <a:avLst/>
          </a:prstGeom>
          <a:noFill/>
        </p:spPr>
        <p:txBody>
          <a:bodyPr vert="horz" wrap="square" lIns="0" tIns="0" rIns="0" bIns="0" rtlCol="0" anchor="ctr" anchorCtr="1">
            <a:spAutoFit/>
          </a:bodyPr>
          <a:lstStyle/>
          <a:p>
            <a:pPr algn="ctr">
              <a:spcBef>
                <a:spcPts val="0"/>
              </a:spcBef>
              <a:spcAft>
                <a:spcPts val="0"/>
              </a:spcAft>
            </a:pPr>
            <a:r>
              <a:rPr lang="en-NZ" sz="1000">
                <a:solidFill>
                  <a:srgbClr val="000000"/>
                </a:solidFill>
                <a:latin typeface="Calibri" panose="020F0502020204030204" pitchFamily="34" charset="0"/>
              </a:rPr>
              <a:t>PRIVATE</a:t>
            </a:r>
          </a:p>
        </p:txBody>
      </p:sp>
    </p:spTree>
    <p:extLst>
      <p:ext uri="{BB962C8B-B14F-4D97-AF65-F5344CB8AC3E}">
        <p14:creationId xmlns:p14="http://schemas.microsoft.com/office/powerpoint/2010/main" val="4117563529"/>
      </p:ext>
    </p:extLst>
  </p:cSld>
  <p:clrMap bg1="lt1" tx1="dk1" bg2="lt2" tx2="dk2" accent1="accent1" accent2="accent2" accent3="accent3" accent4="accent4" accent5="accent5" accent6="accent6" hlink="hlink" folHlink="folHlink"/>
  <p:sldLayoutIdLst>
    <p:sldLayoutId id="2147483651"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52C912-36E9-82F5-773F-9537EA5E5519}"/>
              </a:ext>
            </a:extLst>
          </p:cNvPr>
          <p:cNvSpPr>
            <a:spLocks noGrp="1"/>
          </p:cNvSpPr>
          <p:nvPr>
            <p:ph type="body" sz="quarter" idx="10"/>
          </p:nvPr>
        </p:nvSpPr>
        <p:spPr/>
        <p:txBody>
          <a:bodyPr/>
          <a:lstStyle/>
          <a:p>
            <a:r>
              <a:rPr lang="en-NZ" dirty="0"/>
              <a:t>Getting Sustainable Finance Flowing</a:t>
            </a:r>
          </a:p>
        </p:txBody>
      </p:sp>
      <p:sp>
        <p:nvSpPr>
          <p:cNvPr id="3" name="Text Placeholder 2">
            <a:extLst>
              <a:ext uri="{FF2B5EF4-FFF2-40B4-BE49-F238E27FC236}">
                <a16:creationId xmlns:a16="http://schemas.microsoft.com/office/drawing/2014/main" id="{B81C0C9F-87C1-7C00-77DB-C58DBE0B3A6E}"/>
              </a:ext>
            </a:extLst>
          </p:cNvPr>
          <p:cNvSpPr>
            <a:spLocks noGrp="1"/>
          </p:cNvSpPr>
          <p:nvPr>
            <p:ph type="body" sz="quarter" idx="11"/>
          </p:nvPr>
        </p:nvSpPr>
        <p:spPr/>
        <p:txBody>
          <a:bodyPr/>
          <a:lstStyle/>
          <a:p>
            <a:r>
              <a:rPr lang="en-NZ" dirty="0"/>
              <a:t>Adam Coxhead, Head of Sustainable Finance, BNZ</a:t>
            </a:r>
          </a:p>
        </p:txBody>
      </p:sp>
      <p:pic>
        <p:nvPicPr>
          <p:cNvPr id="5" name="Picture 4">
            <a:extLst>
              <a:ext uri="{FF2B5EF4-FFF2-40B4-BE49-F238E27FC236}">
                <a16:creationId xmlns:a16="http://schemas.microsoft.com/office/drawing/2014/main" id="{C0F17F61-BC47-4342-8571-09CD169BB9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688" y="5636046"/>
            <a:ext cx="1791759" cy="808297"/>
          </a:xfrm>
          <a:prstGeom prst="rect">
            <a:avLst/>
          </a:prstGeom>
        </p:spPr>
      </p:pic>
    </p:spTree>
    <p:extLst>
      <p:ext uri="{BB962C8B-B14F-4D97-AF65-F5344CB8AC3E}">
        <p14:creationId xmlns:p14="http://schemas.microsoft.com/office/powerpoint/2010/main" val="345550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1E59D7-3C03-6A4F-3C2F-0AB6BEF7CF2C}"/>
              </a:ext>
            </a:extLst>
          </p:cNvPr>
          <p:cNvSpPr>
            <a:spLocks noGrp="1"/>
          </p:cNvSpPr>
          <p:nvPr>
            <p:ph type="body" sz="quarter" idx="10"/>
          </p:nvPr>
        </p:nvSpPr>
        <p:spPr>
          <a:xfrm>
            <a:off x="801688" y="779421"/>
            <a:ext cx="10801350" cy="570101"/>
          </a:xfrm>
        </p:spPr>
        <p:txBody>
          <a:bodyPr/>
          <a:lstStyle/>
          <a:p>
            <a:r>
              <a:rPr lang="en-US" dirty="0"/>
              <a:t>A Roadmap for Sustainable Finance</a:t>
            </a:r>
          </a:p>
        </p:txBody>
      </p:sp>
      <p:sp>
        <p:nvSpPr>
          <p:cNvPr id="4" name="Text Placeholder 21">
            <a:extLst>
              <a:ext uri="{FF2B5EF4-FFF2-40B4-BE49-F238E27FC236}">
                <a16:creationId xmlns:a16="http://schemas.microsoft.com/office/drawing/2014/main" id="{2B1CD41F-42DC-2D39-8305-9FCD35D6E5D1}"/>
              </a:ext>
            </a:extLst>
          </p:cNvPr>
          <p:cNvSpPr txBox="1">
            <a:spLocks/>
          </p:cNvSpPr>
          <p:nvPr/>
        </p:nvSpPr>
        <p:spPr>
          <a:xfrm>
            <a:off x="801688" y="1289797"/>
            <a:ext cx="10507251" cy="319724"/>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000" b="0" dirty="0"/>
          </a:p>
        </p:txBody>
      </p:sp>
      <p:graphicFrame>
        <p:nvGraphicFramePr>
          <p:cNvPr id="5" name="Table 21">
            <a:extLst>
              <a:ext uri="{FF2B5EF4-FFF2-40B4-BE49-F238E27FC236}">
                <a16:creationId xmlns:a16="http://schemas.microsoft.com/office/drawing/2014/main" id="{10BA24E1-3055-ABD3-32E8-C5E8FA8C55BF}"/>
              </a:ext>
            </a:extLst>
          </p:cNvPr>
          <p:cNvGraphicFramePr>
            <a:graphicFrameLocks noGrp="1"/>
          </p:cNvGraphicFramePr>
          <p:nvPr>
            <p:extLst>
              <p:ext uri="{D42A27DB-BD31-4B8C-83A1-F6EECF244321}">
                <p14:modId xmlns:p14="http://schemas.microsoft.com/office/powerpoint/2010/main" val="3759999501"/>
              </p:ext>
            </p:extLst>
          </p:nvPr>
        </p:nvGraphicFramePr>
        <p:xfrm>
          <a:off x="801688" y="1516511"/>
          <a:ext cx="3031885" cy="4562068"/>
        </p:xfrm>
        <a:graphic>
          <a:graphicData uri="http://schemas.openxmlformats.org/drawingml/2006/table">
            <a:tbl>
              <a:tblPr firstRow="1" bandRow="1">
                <a:tableStyleId>{5C22544A-7EE6-4342-B048-85BDC9FD1C3A}</a:tableStyleId>
              </a:tblPr>
              <a:tblGrid>
                <a:gridCol w="3031885">
                  <a:extLst>
                    <a:ext uri="{9D8B030D-6E8A-4147-A177-3AD203B41FA5}">
                      <a16:colId xmlns:a16="http://schemas.microsoft.com/office/drawing/2014/main" val="471656365"/>
                    </a:ext>
                  </a:extLst>
                </a:gridCol>
              </a:tblGrid>
              <a:tr h="530800">
                <a:tc>
                  <a:txBody>
                    <a:bodyPr/>
                    <a:lstStyle/>
                    <a:p>
                      <a:r>
                        <a:rPr lang="en-US" sz="1600" b="0" dirty="0">
                          <a:solidFill>
                            <a:srgbClr val="FFFFFF"/>
                          </a:solidFill>
                        </a:rPr>
                        <a:t>1.) Identify Material Issues</a:t>
                      </a:r>
                      <a:endParaRPr lang="en-NZ" sz="1600" b="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349185530"/>
                  </a:ext>
                </a:extLst>
              </a:tr>
              <a:tr h="1792223">
                <a:tc>
                  <a:txBody>
                    <a:bodyPr/>
                    <a:lstStyle/>
                    <a:p>
                      <a:r>
                        <a:rPr lang="en-US" sz="1600" dirty="0">
                          <a:solidFill>
                            <a:srgbClr val="FFFFFF"/>
                          </a:solidFill>
                        </a:rPr>
                        <a:t>2.) Develop a Sustainability Strategy</a:t>
                      </a:r>
                      <a:endParaRPr lang="en-NZ" sz="16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46521487"/>
                  </a:ext>
                </a:extLst>
              </a:tr>
              <a:tr h="1172245">
                <a:tc>
                  <a:txBody>
                    <a:bodyPr/>
                    <a:lstStyle/>
                    <a:p>
                      <a:r>
                        <a:rPr lang="en-US" sz="1600" dirty="0">
                          <a:solidFill>
                            <a:srgbClr val="FFFFFF"/>
                          </a:solidFill>
                        </a:rPr>
                        <a:t>3.) Identify Potential Green Expenditures/Investments</a:t>
                      </a:r>
                      <a:endParaRPr lang="en-NZ" sz="16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44093103"/>
                  </a:ext>
                </a:extLst>
              </a:tr>
              <a:tr h="774768">
                <a:tc>
                  <a:txBody>
                    <a:bodyPr/>
                    <a:lstStyle/>
                    <a:p>
                      <a:r>
                        <a:rPr lang="en-US" sz="1600" dirty="0">
                          <a:solidFill>
                            <a:srgbClr val="FFFFFF"/>
                          </a:solidFill>
                        </a:rPr>
                        <a:t>4.) Develop KPIs Related to Sustainability Strategy</a:t>
                      </a:r>
                    </a:p>
                    <a:p>
                      <a:endParaRPr lang="en-US" sz="1600" dirty="0">
                        <a:solidFill>
                          <a:srgbClr val="FFFFFF"/>
                        </a:solidFill>
                      </a:endParaRPr>
                    </a:p>
                    <a:p>
                      <a:endParaRPr lang="en-NZ" sz="16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64951714"/>
                  </a:ext>
                </a:extLst>
              </a:tr>
            </a:tbl>
          </a:graphicData>
        </a:graphic>
      </p:graphicFrame>
      <p:graphicFrame>
        <p:nvGraphicFramePr>
          <p:cNvPr id="6" name="Table 5">
            <a:extLst>
              <a:ext uri="{FF2B5EF4-FFF2-40B4-BE49-F238E27FC236}">
                <a16:creationId xmlns:a16="http://schemas.microsoft.com/office/drawing/2014/main" id="{FD913C08-FC03-F1E1-AA1F-8496312B36B5}"/>
              </a:ext>
            </a:extLst>
          </p:cNvPr>
          <p:cNvGraphicFramePr>
            <a:graphicFrameLocks noGrp="1"/>
          </p:cNvGraphicFramePr>
          <p:nvPr>
            <p:extLst>
              <p:ext uri="{D42A27DB-BD31-4B8C-83A1-F6EECF244321}">
                <p14:modId xmlns:p14="http://schemas.microsoft.com/office/powerpoint/2010/main" val="1730708320"/>
              </p:ext>
            </p:extLst>
          </p:nvPr>
        </p:nvGraphicFramePr>
        <p:xfrm>
          <a:off x="4779456" y="1457118"/>
          <a:ext cx="7157946" cy="5243286"/>
        </p:xfrm>
        <a:graphic>
          <a:graphicData uri="http://schemas.openxmlformats.org/drawingml/2006/table">
            <a:tbl>
              <a:tblPr firstRow="1" bandRow="1"/>
              <a:tblGrid>
                <a:gridCol w="7157946">
                  <a:extLst>
                    <a:ext uri="{9D8B030D-6E8A-4147-A177-3AD203B41FA5}">
                      <a16:colId xmlns:a16="http://schemas.microsoft.com/office/drawing/2014/main" val="362243636"/>
                    </a:ext>
                  </a:extLst>
                </a:gridCol>
              </a:tblGrid>
              <a:tr h="3546384">
                <a:tc>
                  <a:txBody>
                    <a:bodyPr/>
                    <a:lstStyle>
                      <a:lvl1pPr marL="0" algn="l" defTabSz="914377" rtl="0" eaLnBrk="1" latinLnBrk="0" hangingPunct="1">
                        <a:defRPr sz="1800" b="1" kern="1200">
                          <a:solidFill>
                            <a:schemeClr val="lt1"/>
                          </a:solidFill>
                          <a:latin typeface="Corpid C1 Regular"/>
                          <a:cs typeface="Arial"/>
                        </a:defRPr>
                      </a:lvl1pPr>
                      <a:lvl2pPr marL="457189" algn="l" defTabSz="914377" rtl="0" eaLnBrk="1" latinLnBrk="0" hangingPunct="1">
                        <a:defRPr sz="1800" b="1" kern="1200">
                          <a:solidFill>
                            <a:schemeClr val="lt1"/>
                          </a:solidFill>
                          <a:latin typeface="Corpid C1 Regular"/>
                          <a:cs typeface="Arial"/>
                        </a:defRPr>
                      </a:lvl2pPr>
                      <a:lvl3pPr marL="914377" algn="l" defTabSz="914377" rtl="0" eaLnBrk="1" latinLnBrk="0" hangingPunct="1">
                        <a:defRPr sz="1800" b="1" kern="1200">
                          <a:solidFill>
                            <a:schemeClr val="lt1"/>
                          </a:solidFill>
                          <a:latin typeface="Corpid C1 Regular"/>
                          <a:cs typeface="Arial"/>
                        </a:defRPr>
                      </a:lvl3pPr>
                      <a:lvl4pPr marL="1371566" algn="l" defTabSz="914377" rtl="0" eaLnBrk="1" latinLnBrk="0" hangingPunct="1">
                        <a:defRPr sz="1800" b="1" kern="1200">
                          <a:solidFill>
                            <a:schemeClr val="lt1"/>
                          </a:solidFill>
                          <a:latin typeface="Corpid C1 Regular"/>
                          <a:cs typeface="Arial"/>
                        </a:defRPr>
                      </a:lvl4pPr>
                      <a:lvl5pPr marL="1828754" algn="l" defTabSz="914377" rtl="0" eaLnBrk="1" latinLnBrk="0" hangingPunct="1">
                        <a:defRPr sz="1800" b="1" kern="1200">
                          <a:solidFill>
                            <a:schemeClr val="lt1"/>
                          </a:solidFill>
                          <a:latin typeface="Corpid C1 Regular"/>
                          <a:cs typeface="Arial"/>
                        </a:defRPr>
                      </a:lvl5pPr>
                      <a:lvl6pPr marL="2285943" algn="l" defTabSz="914377" rtl="0" eaLnBrk="1" latinLnBrk="0" hangingPunct="1">
                        <a:defRPr sz="1800" b="1" kern="1200">
                          <a:solidFill>
                            <a:schemeClr val="lt1"/>
                          </a:solidFill>
                          <a:latin typeface="Corpid C1 Regular"/>
                          <a:cs typeface="Arial"/>
                        </a:defRPr>
                      </a:lvl6pPr>
                      <a:lvl7pPr marL="2743131" algn="l" defTabSz="914377" rtl="0" eaLnBrk="1" latinLnBrk="0" hangingPunct="1">
                        <a:defRPr sz="1800" b="1" kern="1200">
                          <a:solidFill>
                            <a:schemeClr val="lt1"/>
                          </a:solidFill>
                          <a:latin typeface="Corpid C1 Regular"/>
                          <a:cs typeface="Arial"/>
                        </a:defRPr>
                      </a:lvl7pPr>
                      <a:lvl8pPr marL="3200320" algn="l" defTabSz="914377" rtl="0" eaLnBrk="1" latinLnBrk="0" hangingPunct="1">
                        <a:defRPr sz="1800" b="1" kern="1200">
                          <a:solidFill>
                            <a:schemeClr val="lt1"/>
                          </a:solidFill>
                          <a:latin typeface="Corpid C1 Regular"/>
                          <a:cs typeface="Arial"/>
                        </a:defRPr>
                      </a:lvl8pPr>
                      <a:lvl9pPr marL="3657509" algn="l" defTabSz="914377" rtl="0" eaLnBrk="1" latinLnBrk="0" hangingPunct="1">
                        <a:defRPr sz="1800" b="1" kern="1200">
                          <a:solidFill>
                            <a:schemeClr val="lt1"/>
                          </a:solidFill>
                          <a:latin typeface="Corpid C1 Regular"/>
                          <a:cs typeface="Arial"/>
                        </a:defRPr>
                      </a:lvl9pPr>
                    </a:lstStyle>
                    <a:p>
                      <a:pPr marL="285750" marR="442595" lvl="0" indent="-285750" algn="l" rtl="0" eaLnBrk="1" fontAlgn="auto" latinLnBrk="0" hangingPunct="1">
                        <a:lnSpc>
                          <a:spcPct val="100000"/>
                        </a:lnSpc>
                        <a:spcBef>
                          <a:spcPts val="1630"/>
                        </a:spcBef>
                        <a:spcAft>
                          <a:spcPts val="0"/>
                        </a:spcAft>
                        <a:buClr>
                          <a:srgbClr val="0070C0"/>
                        </a:buClr>
                        <a:buSzTx/>
                        <a:buFont typeface="Courier New" panose="02070309020205020404" pitchFamily="49" charset="0"/>
                        <a:buChar char="o"/>
                      </a:pPr>
                      <a:r>
                        <a:rPr kumimoji="0" lang="en-AU" sz="1400" b="0" i="0" u="none" strike="noStrike" kern="1200" cap="none" spc="-10" normalizeH="0" baseline="0" noProof="0" dirty="0">
                          <a:ln>
                            <a:noFill/>
                          </a:ln>
                          <a:solidFill>
                            <a:schemeClr val="tx1">
                              <a:lumMod val="50000"/>
                              <a:lumOff val="50000"/>
                            </a:schemeClr>
                          </a:solidFill>
                          <a:effectLst/>
                          <a:uLnTx/>
                          <a:uFillTx/>
                          <a:latin typeface="+mn-lt"/>
                          <a:ea typeface="+mn-ea"/>
                          <a:cs typeface="Calibri"/>
                        </a:rPr>
                        <a:t>Undertake a materiality assessment, engaging with stakeholders to identify how important individual environmental, social and governance issues are to them</a:t>
                      </a:r>
                    </a:p>
                    <a:p>
                      <a:pPr marL="285750" marR="442595" lvl="0" indent="-285750" algn="l" rtl="0" eaLnBrk="1" fontAlgn="auto" latinLnBrk="0" hangingPunct="1">
                        <a:lnSpc>
                          <a:spcPct val="100000"/>
                        </a:lnSpc>
                        <a:spcBef>
                          <a:spcPts val="1630"/>
                        </a:spcBef>
                        <a:spcAft>
                          <a:spcPts val="0"/>
                        </a:spcAft>
                        <a:buClr>
                          <a:srgbClr val="0070C0"/>
                        </a:buClr>
                        <a:buSzTx/>
                        <a:buFont typeface="Courier New" panose="02070309020205020404" pitchFamily="49" charset="0"/>
                        <a:buChar char="o"/>
                      </a:pPr>
                      <a:r>
                        <a:rPr kumimoji="0" lang="en-AU" sz="1400" b="0" i="0" u="none" strike="noStrike" kern="1200" cap="none" spc="-10" normalizeH="0" baseline="0" noProof="0" dirty="0">
                          <a:ln>
                            <a:noFill/>
                          </a:ln>
                          <a:solidFill>
                            <a:schemeClr val="tx1">
                              <a:lumMod val="50000"/>
                              <a:lumOff val="50000"/>
                            </a:schemeClr>
                          </a:solidFill>
                          <a:effectLst/>
                          <a:uLnTx/>
                          <a:uFillTx/>
                          <a:latin typeface="+mn-lt"/>
                          <a:ea typeface="+mn-ea"/>
                          <a:cs typeface="Calibri"/>
                        </a:rPr>
                        <a:t>Leverage the insights gleaned from the materiality assessment to identify key focus areas for your business</a:t>
                      </a:r>
                    </a:p>
                    <a:p>
                      <a:pPr marL="285750" marR="442595" lvl="0" indent="-285750" algn="l" rtl="0" eaLnBrk="1" fontAlgn="auto" latinLnBrk="0" hangingPunct="1">
                        <a:lnSpc>
                          <a:spcPct val="100000"/>
                        </a:lnSpc>
                        <a:spcBef>
                          <a:spcPts val="1630"/>
                        </a:spcBef>
                        <a:spcAft>
                          <a:spcPts val="0"/>
                        </a:spcAft>
                        <a:buClr>
                          <a:srgbClr val="0070C0"/>
                        </a:buClr>
                        <a:buSzTx/>
                        <a:buFont typeface="Courier New" panose="02070309020205020404" pitchFamily="49" charset="0"/>
                        <a:buChar char="o"/>
                      </a:pPr>
                      <a:r>
                        <a:rPr kumimoji="0" lang="en-AU" sz="1400" b="0" i="0" u="none" strike="noStrike" kern="1200" cap="none" spc="-10" normalizeH="0" baseline="0" noProof="0" dirty="0">
                          <a:ln>
                            <a:noFill/>
                          </a:ln>
                          <a:solidFill>
                            <a:schemeClr val="tx1">
                              <a:lumMod val="50000"/>
                              <a:lumOff val="50000"/>
                            </a:schemeClr>
                          </a:solidFill>
                          <a:effectLst/>
                          <a:uLnTx/>
                          <a:uFillTx/>
                          <a:latin typeface="+mn-lt"/>
                          <a:ea typeface="+mn-ea"/>
                          <a:cs typeface="Calibri"/>
                        </a:rPr>
                        <a:t>Develop a clear vision for the business’ future – the UN Sustainable Development Goals provide an impactful and universally recognised reference point</a:t>
                      </a:r>
                    </a:p>
                    <a:p>
                      <a:pPr marL="285750" marR="442595" lvl="0" indent="-285750" algn="l" rtl="0" eaLnBrk="1" fontAlgn="auto" latinLnBrk="0" hangingPunct="1">
                        <a:lnSpc>
                          <a:spcPct val="100000"/>
                        </a:lnSpc>
                        <a:spcBef>
                          <a:spcPts val="1630"/>
                        </a:spcBef>
                        <a:spcAft>
                          <a:spcPts val="0"/>
                        </a:spcAft>
                        <a:buClr>
                          <a:srgbClr val="0070C0"/>
                        </a:buClr>
                        <a:buSzTx/>
                        <a:buFont typeface="Courier New" panose="02070309020205020404" pitchFamily="49" charset="0"/>
                        <a:buChar char="o"/>
                      </a:pPr>
                      <a:r>
                        <a:rPr kumimoji="0" lang="en-AU" sz="1400" b="0" i="0" u="none" strike="noStrike" kern="1200" cap="none" spc="-10" normalizeH="0" baseline="0" noProof="0" dirty="0">
                          <a:ln>
                            <a:noFill/>
                          </a:ln>
                          <a:solidFill>
                            <a:schemeClr val="tx1">
                              <a:lumMod val="50000"/>
                              <a:lumOff val="50000"/>
                            </a:schemeClr>
                          </a:solidFill>
                          <a:effectLst/>
                          <a:uLnTx/>
                          <a:uFillTx/>
                          <a:latin typeface="+mn-lt"/>
                          <a:ea typeface="+mn-ea"/>
                          <a:cs typeface="Calibri"/>
                        </a:rPr>
                        <a:t>Translate the vision into actionable targets</a:t>
                      </a:r>
                    </a:p>
                    <a:p>
                      <a:pPr marL="285750" marR="442595" lvl="0" indent="-285750" algn="l" rtl="0" eaLnBrk="1" fontAlgn="auto" latinLnBrk="0" hangingPunct="1">
                        <a:lnSpc>
                          <a:spcPct val="100000"/>
                        </a:lnSpc>
                        <a:spcBef>
                          <a:spcPts val="1630"/>
                        </a:spcBef>
                        <a:spcAft>
                          <a:spcPts val="0"/>
                        </a:spcAft>
                        <a:buClr>
                          <a:srgbClr val="0070C0"/>
                        </a:buClr>
                        <a:buSzTx/>
                        <a:buFont typeface="Courier New" panose="02070309020205020404" pitchFamily="49" charset="0"/>
                        <a:buChar char="o"/>
                      </a:pPr>
                      <a:r>
                        <a:rPr kumimoji="0" lang="en-AU" sz="1400" b="0" i="0" u="none" strike="noStrike" kern="1200" cap="none" spc="0" normalizeH="0" baseline="0" noProof="0" dirty="0">
                          <a:ln>
                            <a:noFill/>
                          </a:ln>
                          <a:solidFill>
                            <a:schemeClr val="tx1">
                              <a:lumMod val="50000"/>
                              <a:lumOff val="50000"/>
                            </a:schemeClr>
                          </a:solidFill>
                          <a:effectLst/>
                          <a:uLnTx/>
                          <a:uFillTx/>
                          <a:latin typeface="+mn-lt"/>
                          <a:ea typeface="+mn-ea"/>
                          <a:cs typeface="Calibri" panose="020F0502020204030204" pitchFamily="34" charset="0"/>
                        </a:rPr>
                        <a:t>Identify upcoming potential green expenditures and/or investments to act as a spring board for sustainable finance</a:t>
                      </a:r>
                    </a:p>
                    <a:p>
                      <a:pPr marL="742939" marR="442595" lvl="1" indent="-285750" algn="l" rtl="0" eaLnBrk="1" fontAlgn="auto" latinLnBrk="0" hangingPunct="1">
                        <a:lnSpc>
                          <a:spcPct val="100000"/>
                        </a:lnSpc>
                        <a:spcBef>
                          <a:spcPts val="600"/>
                        </a:spcBef>
                        <a:spcAft>
                          <a:spcPts val="0"/>
                        </a:spcAft>
                        <a:buClr>
                          <a:srgbClr val="FFC000"/>
                        </a:buClr>
                        <a:buSzTx/>
                        <a:buFont typeface="Wingdings" panose="05000000000000000000" pitchFamily="2" charset="2"/>
                        <a:buChar char="§"/>
                      </a:pPr>
                      <a:r>
                        <a:rPr kumimoji="0" lang="en-AU" sz="1400" b="0" i="0" u="none" strike="noStrike" kern="1200" cap="none" spc="0" normalizeH="0" baseline="0" noProof="0" dirty="0">
                          <a:ln>
                            <a:noFill/>
                          </a:ln>
                          <a:solidFill>
                            <a:schemeClr val="tx1">
                              <a:lumMod val="50000"/>
                              <a:lumOff val="50000"/>
                            </a:schemeClr>
                          </a:solidFill>
                          <a:effectLst/>
                          <a:uLnTx/>
                          <a:uFillTx/>
                          <a:latin typeface="+mn-lt"/>
                          <a:ea typeface="+mn-ea"/>
                          <a:cs typeface="Calibri" panose="020F0502020204030204" pitchFamily="34" charset="0"/>
                        </a:rPr>
                        <a:t>E.g: Projects aimed at reducing leakage, water loss, improving water quality, reducing water pollution, improving conservation outcomes, etc</a:t>
                      </a:r>
                    </a:p>
                    <a:p>
                      <a:pPr marL="285750" marR="442595" lvl="0" indent="-285750" algn="l" defTabSz="914377" rtl="0" eaLnBrk="1" fontAlgn="auto" latinLnBrk="0" hangingPunct="1">
                        <a:lnSpc>
                          <a:spcPct val="100000"/>
                        </a:lnSpc>
                        <a:spcBef>
                          <a:spcPts val="1630"/>
                        </a:spcBef>
                        <a:spcAft>
                          <a:spcPts val="0"/>
                        </a:spcAft>
                        <a:buClr>
                          <a:srgbClr val="0070C0"/>
                        </a:buClr>
                        <a:buSzTx/>
                        <a:buFont typeface="Courier New" panose="02070309020205020404" pitchFamily="49" charset="0"/>
                        <a:buChar char="o"/>
                      </a:pPr>
                      <a:r>
                        <a:rPr kumimoji="0" lang="en-AU" sz="1400" b="0" i="0" u="none" strike="noStrike" kern="1200" cap="none" spc="0" normalizeH="0" baseline="0" noProof="0" dirty="0">
                          <a:ln>
                            <a:noFill/>
                          </a:ln>
                          <a:solidFill>
                            <a:schemeClr val="tx1">
                              <a:lumMod val="50000"/>
                              <a:lumOff val="50000"/>
                            </a:schemeClr>
                          </a:solidFill>
                          <a:effectLst/>
                          <a:uLnTx/>
                          <a:uFillTx/>
                          <a:latin typeface="+mn-lt"/>
                          <a:ea typeface="+mn-ea"/>
                          <a:cs typeface="Calibri" panose="020F0502020204030204" pitchFamily="34" charset="0"/>
                        </a:rPr>
                        <a:t>Actionable targets from the corporate sustainability strategy can be translated into performance targets under a sustainability-linked funding structure</a:t>
                      </a:r>
                    </a:p>
                    <a:p>
                      <a:pPr marL="742939" marR="442595" lvl="1" indent="-285750" algn="l" defTabSz="914377" rtl="0" eaLnBrk="1" fontAlgn="auto" latinLnBrk="0" hangingPunct="1">
                        <a:lnSpc>
                          <a:spcPct val="100000"/>
                        </a:lnSpc>
                        <a:spcBef>
                          <a:spcPts val="600"/>
                        </a:spcBef>
                        <a:spcAft>
                          <a:spcPts val="0"/>
                        </a:spcAft>
                        <a:buClr>
                          <a:srgbClr val="FFC000"/>
                        </a:buClr>
                        <a:buSzTx/>
                        <a:buFont typeface="Wingdings" panose="05000000000000000000" pitchFamily="2" charset="2"/>
                        <a:buChar char="§"/>
                      </a:pPr>
                      <a:r>
                        <a:rPr kumimoji="0" lang="en-AU" sz="1400" b="0" i="0" u="none" strike="noStrike" kern="1200" cap="none" spc="0" normalizeH="0" baseline="0" noProof="0" dirty="0">
                          <a:ln>
                            <a:noFill/>
                          </a:ln>
                          <a:solidFill>
                            <a:schemeClr val="tx1">
                              <a:lumMod val="50000"/>
                              <a:lumOff val="50000"/>
                            </a:schemeClr>
                          </a:solidFill>
                          <a:effectLst/>
                          <a:uLnTx/>
                          <a:uFillTx/>
                          <a:latin typeface="+mn-lt"/>
                          <a:ea typeface="+mn-ea"/>
                          <a:cs typeface="Calibri" panose="020F0502020204030204" pitchFamily="34" charset="0"/>
                        </a:rPr>
                        <a:t>E.g:  reduction in GHG emissions, performance against the GRESB benchmark for infrastructure and improving access to potable water</a:t>
                      </a:r>
                    </a:p>
                  </a:txBody>
                  <a:tcPr marL="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5643265"/>
                  </a:ext>
                </a:extLst>
              </a:tr>
              <a:tr h="783046">
                <a:tc>
                  <a:txBody>
                    <a:bodyPr/>
                    <a:lstStyle>
                      <a:lvl1pPr marL="0" algn="l" defTabSz="914377" rtl="0" eaLnBrk="1" latinLnBrk="0" hangingPunct="1">
                        <a:defRPr sz="1800" kern="1200">
                          <a:solidFill>
                            <a:schemeClr val="dk1"/>
                          </a:solidFill>
                          <a:latin typeface="Corpid C1 Regular"/>
                          <a:cs typeface="Arial"/>
                        </a:defRPr>
                      </a:lvl1pPr>
                      <a:lvl2pPr marL="457189" algn="l" defTabSz="914377" rtl="0" eaLnBrk="1" latinLnBrk="0" hangingPunct="1">
                        <a:defRPr sz="1800" kern="1200">
                          <a:solidFill>
                            <a:schemeClr val="dk1"/>
                          </a:solidFill>
                          <a:latin typeface="Corpid C1 Regular"/>
                          <a:cs typeface="Arial"/>
                        </a:defRPr>
                      </a:lvl2pPr>
                      <a:lvl3pPr marL="914377" algn="l" defTabSz="914377" rtl="0" eaLnBrk="1" latinLnBrk="0" hangingPunct="1">
                        <a:defRPr sz="1800" kern="1200">
                          <a:solidFill>
                            <a:schemeClr val="dk1"/>
                          </a:solidFill>
                          <a:latin typeface="Corpid C1 Regular"/>
                          <a:cs typeface="Arial"/>
                        </a:defRPr>
                      </a:lvl3pPr>
                      <a:lvl4pPr marL="1371566" algn="l" defTabSz="914377" rtl="0" eaLnBrk="1" latinLnBrk="0" hangingPunct="1">
                        <a:defRPr sz="1800" kern="1200">
                          <a:solidFill>
                            <a:schemeClr val="dk1"/>
                          </a:solidFill>
                          <a:latin typeface="Corpid C1 Regular"/>
                          <a:cs typeface="Arial"/>
                        </a:defRPr>
                      </a:lvl4pPr>
                      <a:lvl5pPr marL="1828754" algn="l" defTabSz="914377" rtl="0" eaLnBrk="1" latinLnBrk="0" hangingPunct="1">
                        <a:defRPr sz="1800" kern="1200">
                          <a:solidFill>
                            <a:schemeClr val="dk1"/>
                          </a:solidFill>
                          <a:latin typeface="Corpid C1 Regular"/>
                          <a:cs typeface="Arial"/>
                        </a:defRPr>
                      </a:lvl5pPr>
                      <a:lvl6pPr marL="2285943" algn="l" defTabSz="914377" rtl="0" eaLnBrk="1" latinLnBrk="0" hangingPunct="1">
                        <a:defRPr sz="1800" kern="1200">
                          <a:solidFill>
                            <a:schemeClr val="dk1"/>
                          </a:solidFill>
                          <a:latin typeface="Corpid C1 Regular"/>
                          <a:cs typeface="Arial"/>
                        </a:defRPr>
                      </a:lvl6pPr>
                      <a:lvl7pPr marL="2743131" algn="l" defTabSz="914377" rtl="0" eaLnBrk="1" latinLnBrk="0" hangingPunct="1">
                        <a:defRPr sz="1800" kern="1200">
                          <a:solidFill>
                            <a:schemeClr val="dk1"/>
                          </a:solidFill>
                          <a:latin typeface="Corpid C1 Regular"/>
                          <a:cs typeface="Arial"/>
                        </a:defRPr>
                      </a:lvl7pPr>
                      <a:lvl8pPr marL="3200320" algn="l" defTabSz="914377" rtl="0" eaLnBrk="1" latinLnBrk="0" hangingPunct="1">
                        <a:defRPr sz="1800" kern="1200">
                          <a:solidFill>
                            <a:schemeClr val="dk1"/>
                          </a:solidFill>
                          <a:latin typeface="Corpid C1 Regular"/>
                          <a:cs typeface="Arial"/>
                        </a:defRPr>
                      </a:lvl8pPr>
                      <a:lvl9pPr marL="3657509" algn="l" defTabSz="914377" rtl="0" eaLnBrk="1" latinLnBrk="0" hangingPunct="1">
                        <a:defRPr sz="1800" kern="1200">
                          <a:solidFill>
                            <a:schemeClr val="dk1"/>
                          </a:solidFill>
                          <a:latin typeface="Corpid C1 Regular"/>
                          <a:cs typeface="Arial"/>
                        </a:defRPr>
                      </a:lvl9pPr>
                    </a:lstStyle>
                    <a:p>
                      <a:pPr marL="180000" marR="106680" lvl="0" indent="-180000" algn="l" defTabSz="914400" rtl="0" eaLnBrk="1" fontAlgn="auto" latinLnBrk="0" hangingPunct="1">
                        <a:lnSpc>
                          <a:spcPct val="100000"/>
                        </a:lnSpc>
                        <a:spcBef>
                          <a:spcPts val="395"/>
                        </a:spcBef>
                        <a:spcAft>
                          <a:spcPts val="0"/>
                        </a:spcAft>
                        <a:buClrTx/>
                        <a:buSzTx/>
                        <a:buFont typeface="Arial" panose="020B0604020202020204" pitchFamily="34" charset="0"/>
                        <a:buNone/>
                        <a:tabLst/>
                        <a:defRPr/>
                      </a:pPr>
                      <a:endParaRPr kumimoji="0" lang="en-AU" sz="1400" b="0" i="0" u="none" strike="noStrike" kern="1200" cap="none" spc="0" normalizeH="0" baseline="0" noProof="0" dirty="0">
                        <a:ln>
                          <a:noFill/>
                        </a:ln>
                        <a:solidFill>
                          <a:schemeClr val="tx1">
                            <a:lumMod val="50000"/>
                            <a:lumOff val="50000"/>
                          </a:schemeClr>
                        </a:solidFill>
                        <a:effectLst/>
                        <a:uLnTx/>
                        <a:uFillTx/>
                        <a:latin typeface="+mn-lt"/>
                        <a:ea typeface="+mn-ea"/>
                        <a:cs typeface="Calibri" panose="020F0502020204030204" pitchFamily="34" charset="0"/>
                      </a:endParaRPr>
                    </a:p>
                  </a:txBody>
                  <a:tcPr marL="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2267"/>
                  </a:ext>
                </a:extLst>
              </a:tr>
            </a:tbl>
          </a:graphicData>
        </a:graphic>
      </p:graphicFrame>
      <p:sp>
        <p:nvSpPr>
          <p:cNvPr id="7" name="Arrow: Right 6">
            <a:extLst>
              <a:ext uri="{FF2B5EF4-FFF2-40B4-BE49-F238E27FC236}">
                <a16:creationId xmlns:a16="http://schemas.microsoft.com/office/drawing/2014/main" id="{DD286E45-1837-0264-0AA4-268EC5CC620F}"/>
              </a:ext>
            </a:extLst>
          </p:cNvPr>
          <p:cNvSpPr/>
          <p:nvPr/>
        </p:nvSpPr>
        <p:spPr>
          <a:xfrm rot="5400000">
            <a:off x="2171497" y="3476220"/>
            <a:ext cx="4270034" cy="642650"/>
          </a:xfrm>
          <a:prstGeom prst="rightArrow">
            <a:avLst>
              <a:gd name="adj1" fmla="val 52875"/>
              <a:gd name="adj2" fmla="val 74434"/>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30032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1E59D7-3C03-6A4F-3C2F-0AB6BEF7CF2C}"/>
              </a:ext>
            </a:extLst>
          </p:cNvPr>
          <p:cNvSpPr>
            <a:spLocks noGrp="1"/>
          </p:cNvSpPr>
          <p:nvPr>
            <p:ph type="body" sz="quarter" idx="10"/>
          </p:nvPr>
        </p:nvSpPr>
        <p:spPr/>
        <p:txBody>
          <a:bodyPr/>
          <a:lstStyle/>
          <a:p>
            <a:r>
              <a:rPr lang="en-US" dirty="0"/>
              <a:t>NZ Sovereign Green Bond Framework</a:t>
            </a:r>
          </a:p>
        </p:txBody>
      </p:sp>
      <p:sp>
        <p:nvSpPr>
          <p:cNvPr id="5" name="Text Placeholder 2">
            <a:extLst>
              <a:ext uri="{FF2B5EF4-FFF2-40B4-BE49-F238E27FC236}">
                <a16:creationId xmlns:a16="http://schemas.microsoft.com/office/drawing/2014/main" id="{733DD318-28C4-1B4F-E6E7-689D98767C0B}"/>
              </a:ext>
            </a:extLst>
          </p:cNvPr>
          <p:cNvSpPr txBox="1">
            <a:spLocks/>
          </p:cNvSpPr>
          <p:nvPr/>
        </p:nvSpPr>
        <p:spPr>
          <a:xfrm>
            <a:off x="954088" y="1713571"/>
            <a:ext cx="4733438" cy="45287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u="sng" dirty="0"/>
              <a:t>Overview</a:t>
            </a:r>
          </a:p>
          <a:p>
            <a:pPr marL="342900" indent="-342900">
              <a:buClr>
                <a:srgbClr val="0070C0"/>
              </a:buClr>
              <a:buFont typeface="Courier New" panose="02070309020205020404" pitchFamily="49" charset="0"/>
              <a:buChar char="o"/>
            </a:pPr>
            <a:r>
              <a:rPr lang="en-US" sz="1700" dirty="0"/>
              <a:t>New Zealand Debt Management (NZDM) oversees the Government’s borrowing requirements, aiming to minimise long-term costs while managing risk to an appropriate level</a:t>
            </a:r>
          </a:p>
          <a:p>
            <a:pPr marL="342900" indent="-342900">
              <a:buClr>
                <a:srgbClr val="0070C0"/>
              </a:buClr>
              <a:buFont typeface="Courier New" panose="02070309020205020404" pitchFamily="49" charset="0"/>
              <a:buChar char="o"/>
            </a:pPr>
            <a:r>
              <a:rPr lang="en-US" sz="1700" dirty="0"/>
              <a:t>NZ Government recognises the role green finance can play in helping NZ fulfill its climate and environmental ambitions</a:t>
            </a:r>
          </a:p>
          <a:p>
            <a:pPr marL="342900" indent="-342900">
              <a:buClr>
                <a:srgbClr val="0070C0"/>
              </a:buClr>
              <a:buFont typeface="Courier New" panose="02070309020205020404" pitchFamily="49" charset="0"/>
              <a:buChar char="o"/>
            </a:pPr>
            <a:r>
              <a:rPr lang="en-US" sz="1700" dirty="0"/>
              <a:t>In August 2022, with BNZ acting as Joint Structuring Advisor, NZDM released the </a:t>
            </a:r>
            <a:r>
              <a:rPr lang="en-US" sz="1700" b="1" dirty="0"/>
              <a:t>New Zealand Sovereign Green Bond Framework</a:t>
            </a:r>
            <a:r>
              <a:rPr lang="en-US" sz="1700" dirty="0"/>
              <a:t>, which outlines the Government’s process for identifying, evaluating, selecting and reporting on expenditures included in the program</a:t>
            </a:r>
          </a:p>
          <a:p>
            <a:pPr marL="180000" indent="-180000"/>
            <a:endParaRPr lang="en-US" dirty="0"/>
          </a:p>
        </p:txBody>
      </p:sp>
      <p:sp>
        <p:nvSpPr>
          <p:cNvPr id="7" name="Text Placeholder 6">
            <a:extLst>
              <a:ext uri="{FF2B5EF4-FFF2-40B4-BE49-F238E27FC236}">
                <a16:creationId xmlns:a16="http://schemas.microsoft.com/office/drawing/2014/main" id="{6B12D449-6D16-D527-FA77-61262A273EBE}"/>
              </a:ext>
            </a:extLst>
          </p:cNvPr>
          <p:cNvSpPr>
            <a:spLocks noGrp="1"/>
          </p:cNvSpPr>
          <p:nvPr>
            <p:ph type="body" sz="quarter" idx="12"/>
          </p:nvPr>
        </p:nvSpPr>
        <p:spPr>
          <a:xfrm>
            <a:off x="6808640" y="1713571"/>
            <a:ext cx="4733438" cy="4480434"/>
          </a:xfrm>
        </p:spPr>
        <p:txBody>
          <a:bodyPr>
            <a:normAutofit/>
          </a:bodyPr>
          <a:lstStyle/>
          <a:p>
            <a:r>
              <a:rPr lang="en-US" sz="1700" u="sng" dirty="0"/>
              <a:t>Applicability to Water Infrastructure</a:t>
            </a:r>
          </a:p>
          <a:p>
            <a:pPr marL="285750" indent="-285750">
              <a:buClr>
                <a:srgbClr val="0070C0"/>
              </a:buClr>
              <a:buFont typeface="Courier New" panose="02070309020205020404" pitchFamily="49" charset="0"/>
              <a:buChar char="o"/>
            </a:pPr>
            <a:r>
              <a:rPr lang="en-US" sz="1700" dirty="0"/>
              <a:t>The Green Bond Framework includes water infrastructure related expenditures eligible to be support green bond issuance: </a:t>
            </a:r>
          </a:p>
          <a:p>
            <a:pPr marL="971550" lvl="1" indent="-285750">
              <a:buClr>
                <a:srgbClr val="FFC000"/>
              </a:buClr>
              <a:buFont typeface="Wingdings" panose="05000000000000000000" pitchFamily="2" charset="2"/>
              <a:buChar char="§"/>
            </a:pPr>
            <a:r>
              <a:rPr lang="en-US" sz="1700" dirty="0">
                <a:solidFill>
                  <a:schemeClr val="tx1">
                    <a:lumMod val="50000"/>
                    <a:lumOff val="50000"/>
                  </a:schemeClr>
                </a:solidFill>
              </a:rPr>
              <a:t>Projects to restore and protect freshwater ecosystems;</a:t>
            </a:r>
          </a:p>
          <a:p>
            <a:pPr marL="971550" lvl="1" indent="-285750">
              <a:buClr>
                <a:srgbClr val="FFC000"/>
              </a:buClr>
              <a:buFont typeface="Wingdings" panose="05000000000000000000" pitchFamily="2" charset="2"/>
              <a:buChar char="§"/>
            </a:pPr>
            <a:r>
              <a:rPr lang="en-US" sz="1700" dirty="0">
                <a:solidFill>
                  <a:schemeClr val="tx1">
                    <a:lumMod val="50000"/>
                    <a:lumOff val="50000"/>
                  </a:schemeClr>
                </a:solidFill>
              </a:rPr>
              <a:t>Projects which increase infrastructure resilience to climate change;</a:t>
            </a:r>
          </a:p>
          <a:p>
            <a:pPr marL="971550" lvl="1" indent="-285750">
              <a:buClr>
                <a:srgbClr val="FFC000"/>
              </a:buClr>
              <a:buFont typeface="Wingdings" panose="05000000000000000000" pitchFamily="2" charset="2"/>
              <a:buChar char="§"/>
            </a:pPr>
            <a:r>
              <a:rPr lang="en-US" sz="1700" dirty="0">
                <a:solidFill>
                  <a:schemeClr val="tx1">
                    <a:lumMod val="50000"/>
                    <a:lumOff val="50000"/>
                  </a:schemeClr>
                </a:solidFill>
              </a:rPr>
              <a:t>Activities which will improve infrastructure for Three Waters; and</a:t>
            </a:r>
          </a:p>
          <a:p>
            <a:pPr marL="971550" lvl="1" indent="-285750">
              <a:buClr>
                <a:srgbClr val="FFC000"/>
              </a:buClr>
              <a:buFont typeface="Wingdings" panose="05000000000000000000" pitchFamily="2" charset="2"/>
              <a:buChar char="§"/>
            </a:pPr>
            <a:r>
              <a:rPr lang="en-US" sz="1700" dirty="0">
                <a:solidFill>
                  <a:schemeClr val="tx1">
                    <a:lumMod val="50000"/>
                    <a:lumOff val="50000"/>
                  </a:schemeClr>
                </a:solidFill>
              </a:rPr>
              <a:t>Initiatives which will support sustainable water storage facilities and schemes.</a:t>
            </a:r>
          </a:p>
          <a:p>
            <a:pPr marL="180000" indent="-180000">
              <a:buFont typeface="Arial" panose="020B0604020202020204" pitchFamily="34" charset="0"/>
              <a:buChar char="•"/>
            </a:pPr>
            <a:endParaRPr lang="en-US" dirty="0"/>
          </a:p>
          <a:p>
            <a:pPr marL="342900" indent="-342900">
              <a:buFont typeface="Arial" panose="020B0604020202020204" pitchFamily="34" charset="0"/>
              <a:buChar char="•"/>
            </a:pPr>
            <a:endParaRPr lang="en-NZ" dirty="0"/>
          </a:p>
        </p:txBody>
      </p:sp>
      <p:sp>
        <p:nvSpPr>
          <p:cNvPr id="8" name="Arrow: Right 7">
            <a:extLst>
              <a:ext uri="{FF2B5EF4-FFF2-40B4-BE49-F238E27FC236}">
                <a16:creationId xmlns:a16="http://schemas.microsoft.com/office/drawing/2014/main" id="{24853F97-2A0A-3840-17BC-EBEC095EDB3E}"/>
              </a:ext>
            </a:extLst>
          </p:cNvPr>
          <p:cNvSpPr/>
          <p:nvPr/>
        </p:nvSpPr>
        <p:spPr>
          <a:xfrm>
            <a:off x="5803130" y="3658239"/>
            <a:ext cx="1099128" cy="319724"/>
          </a:xfrm>
          <a:prstGeom prst="rightArrow">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753394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1E59D7-3C03-6A4F-3C2F-0AB6BEF7CF2C}"/>
              </a:ext>
            </a:extLst>
          </p:cNvPr>
          <p:cNvSpPr>
            <a:spLocks noGrp="1"/>
          </p:cNvSpPr>
          <p:nvPr>
            <p:ph type="body" sz="quarter" idx="10"/>
          </p:nvPr>
        </p:nvSpPr>
        <p:spPr/>
        <p:txBody>
          <a:bodyPr/>
          <a:lstStyle/>
          <a:p>
            <a:r>
              <a:rPr lang="en-US" dirty="0"/>
              <a:t>Thames Water</a:t>
            </a:r>
          </a:p>
        </p:txBody>
      </p:sp>
      <p:sp>
        <p:nvSpPr>
          <p:cNvPr id="5" name="Text Placeholder 2">
            <a:extLst>
              <a:ext uri="{FF2B5EF4-FFF2-40B4-BE49-F238E27FC236}">
                <a16:creationId xmlns:a16="http://schemas.microsoft.com/office/drawing/2014/main" id="{733DD318-28C4-1B4F-E6E7-689D98767C0B}"/>
              </a:ext>
            </a:extLst>
          </p:cNvPr>
          <p:cNvSpPr txBox="1">
            <a:spLocks/>
          </p:cNvSpPr>
          <p:nvPr/>
        </p:nvSpPr>
        <p:spPr>
          <a:xfrm>
            <a:off x="954088" y="1582939"/>
            <a:ext cx="5141912" cy="452878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a:t>Company Overview</a:t>
            </a:r>
          </a:p>
          <a:p>
            <a:pPr marL="342900" indent="-342900">
              <a:buClr>
                <a:srgbClr val="0070C0"/>
              </a:buClr>
              <a:buFont typeface="Courier New" panose="02070309020205020404" pitchFamily="49" charset="0"/>
              <a:buChar char="o"/>
            </a:pPr>
            <a:r>
              <a:rPr lang="en-US" dirty="0"/>
              <a:t>Thames Water is the UK’s largest water and wastewater services company, serving 15 million customers</a:t>
            </a:r>
          </a:p>
          <a:p>
            <a:pPr marL="342900" indent="-342900">
              <a:buClr>
                <a:srgbClr val="0070C0"/>
              </a:buClr>
              <a:buFont typeface="Courier New" panose="02070309020205020404" pitchFamily="49" charset="0"/>
              <a:buChar char="o"/>
            </a:pPr>
            <a:r>
              <a:rPr lang="en-US" dirty="0"/>
              <a:t>During 2019/20, Thames reset it’s corporate strategy to ensure ESG matters were incorporated into financial decision-making</a:t>
            </a:r>
          </a:p>
          <a:p>
            <a:pPr marL="180000" indent="-180000"/>
            <a:endParaRPr lang="en-US" dirty="0"/>
          </a:p>
          <a:p>
            <a:r>
              <a:rPr lang="en-US" u="sng" dirty="0"/>
              <a:t>Corporate Sustainability Targets</a:t>
            </a:r>
          </a:p>
          <a:p>
            <a:pPr marL="342900" indent="-342900">
              <a:buClr>
                <a:srgbClr val="0070C0"/>
              </a:buClr>
              <a:buFont typeface="Courier New" panose="02070309020205020404" pitchFamily="49" charset="0"/>
              <a:buChar char="o"/>
            </a:pPr>
            <a:r>
              <a:rPr lang="en-US" dirty="0"/>
              <a:t>Increase biodiversity by 5% at 253 sites by 2025</a:t>
            </a:r>
          </a:p>
          <a:p>
            <a:pPr marL="342900" indent="-342900">
              <a:buClr>
                <a:srgbClr val="0070C0"/>
              </a:buClr>
              <a:buFont typeface="Courier New" panose="02070309020205020404" pitchFamily="49" charset="0"/>
              <a:buChar char="o"/>
            </a:pPr>
            <a:r>
              <a:rPr lang="en-US" dirty="0"/>
              <a:t>Net zero carbon emissions from operations by 2030</a:t>
            </a:r>
          </a:p>
          <a:p>
            <a:pPr marL="342900" indent="-342900">
              <a:buClr>
                <a:srgbClr val="0070C0"/>
              </a:buClr>
              <a:buFont typeface="Courier New" panose="02070309020205020404" pitchFamily="49" charset="0"/>
              <a:buChar char="o"/>
            </a:pPr>
            <a:r>
              <a:rPr lang="en-US" dirty="0"/>
              <a:t>Reduce river pollution by 30% by 2025</a:t>
            </a:r>
          </a:p>
          <a:p>
            <a:pPr marL="342900" indent="-342900">
              <a:buClr>
                <a:srgbClr val="0070C0"/>
              </a:buClr>
              <a:buFont typeface="Courier New" panose="02070309020205020404" pitchFamily="49" charset="0"/>
              <a:buChar char="o"/>
            </a:pPr>
            <a:r>
              <a:rPr lang="en-US" dirty="0"/>
              <a:t>Reduce average annual leakage by 20% by 2025</a:t>
            </a:r>
          </a:p>
        </p:txBody>
      </p:sp>
      <p:sp>
        <p:nvSpPr>
          <p:cNvPr id="7" name="Text Placeholder 6">
            <a:extLst>
              <a:ext uri="{FF2B5EF4-FFF2-40B4-BE49-F238E27FC236}">
                <a16:creationId xmlns:a16="http://schemas.microsoft.com/office/drawing/2014/main" id="{6B12D449-6D16-D527-FA77-61262A273EBE}"/>
              </a:ext>
            </a:extLst>
          </p:cNvPr>
          <p:cNvSpPr>
            <a:spLocks noGrp="1"/>
          </p:cNvSpPr>
          <p:nvPr>
            <p:ph type="body" sz="quarter" idx="12"/>
          </p:nvPr>
        </p:nvSpPr>
        <p:spPr>
          <a:xfrm>
            <a:off x="6869600" y="1581374"/>
            <a:ext cx="4733438" cy="4480434"/>
          </a:xfrm>
        </p:spPr>
        <p:txBody>
          <a:bodyPr>
            <a:normAutofit lnSpcReduction="10000"/>
          </a:bodyPr>
          <a:lstStyle/>
          <a:p>
            <a:r>
              <a:rPr lang="en-US" sz="1700" u="sng" dirty="0"/>
              <a:t>Incorporation of Sustainable Finance</a:t>
            </a:r>
          </a:p>
          <a:p>
            <a:pPr marL="342900" indent="-342900">
              <a:buClr>
                <a:srgbClr val="0070C0"/>
              </a:buClr>
              <a:buFont typeface="Courier New" panose="02070309020205020404" pitchFamily="49" charset="0"/>
              <a:buChar char="o"/>
            </a:pPr>
            <a:r>
              <a:rPr lang="en-US" sz="1700" dirty="0"/>
              <a:t>In 2018, Thames Water published it’s Green Bond Framework and in 2021 expanded the framework to include social and sustainable instruments.  The Framework outlines the procedures and requirements of all sustainable finance instruments the company enter into.</a:t>
            </a:r>
          </a:p>
          <a:p>
            <a:pPr marL="342900" indent="-342900">
              <a:buClr>
                <a:srgbClr val="0070C0"/>
              </a:buClr>
              <a:buFont typeface="Courier New" panose="02070309020205020404" pitchFamily="49" charset="0"/>
              <a:buChar char="o"/>
            </a:pPr>
            <a:r>
              <a:rPr lang="en-US" sz="1700" dirty="0"/>
              <a:t>Thames issued it’s first green bond in 2018, whose proceeds were used to upgrade their sewage treatment network, install water meters across the customer base, replace and repair the mains network and upgrade infrastructure to reduce pollution.</a:t>
            </a:r>
          </a:p>
          <a:p>
            <a:pPr marL="342900" indent="-342900">
              <a:buClr>
                <a:srgbClr val="0070C0"/>
              </a:buClr>
              <a:buFont typeface="Courier New" panose="02070309020205020404" pitchFamily="49" charset="0"/>
              <a:buChar char="o"/>
            </a:pPr>
            <a:r>
              <a:rPr lang="en-US" sz="1700" dirty="0"/>
              <a:t>Since the issuance of their inaugural green bond, Thames has issued a further 5 green bonds and entered into one sustainability-linked loan</a:t>
            </a:r>
          </a:p>
          <a:p>
            <a:pPr marL="180000" indent="-180000">
              <a:buFont typeface="Arial" panose="020B0604020202020204" pitchFamily="34" charset="0"/>
              <a:buChar char="•"/>
            </a:pPr>
            <a:endParaRPr lang="en-US" dirty="0"/>
          </a:p>
          <a:p>
            <a:pPr marL="342900" indent="-342900">
              <a:buFont typeface="Arial" panose="020B0604020202020204" pitchFamily="34" charset="0"/>
              <a:buChar char="•"/>
            </a:pPr>
            <a:endParaRPr lang="en-NZ" dirty="0"/>
          </a:p>
        </p:txBody>
      </p:sp>
      <p:sp>
        <p:nvSpPr>
          <p:cNvPr id="8" name="Arrow: Right 7">
            <a:extLst>
              <a:ext uri="{FF2B5EF4-FFF2-40B4-BE49-F238E27FC236}">
                <a16:creationId xmlns:a16="http://schemas.microsoft.com/office/drawing/2014/main" id="{24853F97-2A0A-3840-17BC-EBEC095EDB3E}"/>
              </a:ext>
            </a:extLst>
          </p:cNvPr>
          <p:cNvSpPr/>
          <p:nvPr/>
        </p:nvSpPr>
        <p:spPr>
          <a:xfrm>
            <a:off x="5652799" y="3527607"/>
            <a:ext cx="1099128" cy="319724"/>
          </a:xfrm>
          <a:prstGeom prst="rightArrow">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112556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181DED-9564-D2CB-3461-B7C9C2080C9B}"/>
              </a:ext>
            </a:extLst>
          </p:cNvPr>
          <p:cNvSpPr>
            <a:spLocks noGrp="1"/>
          </p:cNvSpPr>
          <p:nvPr>
            <p:ph type="body" sz="quarter" idx="12"/>
          </p:nvPr>
        </p:nvSpPr>
        <p:spPr/>
        <p:txBody>
          <a:bodyPr>
            <a:normAutofit/>
          </a:bodyPr>
          <a:lstStyle/>
          <a:p>
            <a:pPr algn="ctr"/>
            <a:r>
              <a:rPr lang="en-US" sz="3600" b="1" dirty="0"/>
              <a:t>Nga Mihi</a:t>
            </a:r>
          </a:p>
        </p:txBody>
      </p:sp>
      <p:pic>
        <p:nvPicPr>
          <p:cNvPr id="4" name="Picture 3">
            <a:extLst>
              <a:ext uri="{FF2B5EF4-FFF2-40B4-BE49-F238E27FC236}">
                <a16:creationId xmlns:a16="http://schemas.microsoft.com/office/drawing/2014/main" id="{02CE6B10-6664-4EAA-A01E-A8194E143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663" y="5704114"/>
            <a:ext cx="1640872" cy="740229"/>
          </a:xfrm>
          <a:prstGeom prst="rect">
            <a:avLst/>
          </a:prstGeom>
        </p:spPr>
      </p:pic>
    </p:spTree>
    <p:extLst>
      <p:ext uri="{BB962C8B-B14F-4D97-AF65-F5344CB8AC3E}">
        <p14:creationId xmlns:p14="http://schemas.microsoft.com/office/powerpoint/2010/main" val="75814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07329AB-7B13-4B7A-9265-824143ADF52C}"/>
              </a:ext>
            </a:extLst>
          </p:cNvPr>
          <p:cNvSpPr txBox="1"/>
          <p:nvPr/>
        </p:nvSpPr>
        <p:spPr>
          <a:xfrm>
            <a:off x="801688" y="1458660"/>
            <a:ext cx="10889569" cy="4247317"/>
          </a:xfrm>
          <a:prstGeom prst="rect">
            <a:avLst/>
          </a:prstGeom>
          <a:solidFill>
            <a:schemeClr val="bg2"/>
          </a:solidFill>
          <a:effectLst>
            <a:softEdge rad="12700"/>
          </a:effectLst>
        </p:spPr>
        <p:txBody>
          <a:bodyPr wrap="square" rtlCol="0">
            <a:spAutoFit/>
          </a:bodyPr>
          <a:lstStyle/>
          <a:p>
            <a:pPr marL="342900" indent="-342900">
              <a:spcAft>
                <a:spcPts val="600"/>
              </a:spcAft>
              <a:buClr>
                <a:srgbClr val="0070C0"/>
              </a:buClr>
              <a:buFont typeface="Courier New" panose="02070309020205020404" pitchFamily="49" charset="0"/>
              <a:buChar char="o"/>
            </a:pPr>
            <a:r>
              <a:rPr lang="en-US" sz="2000" dirty="0"/>
              <a:t>Sustainability and ESG</a:t>
            </a:r>
          </a:p>
          <a:p>
            <a:pPr marL="342900" indent="-342900">
              <a:spcAft>
                <a:spcPts val="600"/>
              </a:spcAft>
              <a:buClr>
                <a:srgbClr val="0070C0"/>
              </a:buClr>
              <a:buFont typeface="Courier New" panose="02070309020205020404" pitchFamily="49" charset="0"/>
              <a:buChar char="o"/>
            </a:pPr>
            <a:r>
              <a:rPr lang="en-US" sz="2000" dirty="0"/>
              <a:t>Debt Financing Sources – DCM vs Bank Debt</a:t>
            </a:r>
          </a:p>
          <a:p>
            <a:pPr marL="342900" indent="-342900">
              <a:spcAft>
                <a:spcPts val="600"/>
              </a:spcAft>
              <a:buClr>
                <a:srgbClr val="0070C0"/>
              </a:buClr>
              <a:buFont typeface="Courier New" panose="02070309020205020404" pitchFamily="49" charset="0"/>
              <a:buChar char="o"/>
            </a:pPr>
            <a:r>
              <a:rPr lang="en-US" sz="2000" dirty="0"/>
              <a:t>Sustainable Finance</a:t>
            </a:r>
          </a:p>
          <a:p>
            <a:pPr marL="800100" lvl="1" indent="-342900">
              <a:spcAft>
                <a:spcPts val="600"/>
              </a:spcAft>
              <a:buClr>
                <a:srgbClr val="FFC000"/>
              </a:buClr>
              <a:buFont typeface="Wingdings" panose="05000000000000000000" pitchFamily="2" charset="2"/>
              <a:buChar char="§"/>
            </a:pPr>
            <a:r>
              <a:rPr lang="en-US" sz="2000" dirty="0"/>
              <a:t>Overview of categories</a:t>
            </a:r>
          </a:p>
          <a:p>
            <a:pPr marL="800100" lvl="1" indent="-342900">
              <a:spcAft>
                <a:spcPts val="600"/>
              </a:spcAft>
              <a:buClr>
                <a:srgbClr val="FFC000"/>
              </a:buClr>
              <a:buFont typeface="Wingdings" panose="05000000000000000000" pitchFamily="2" charset="2"/>
              <a:buChar char="§"/>
            </a:pPr>
            <a:r>
              <a:rPr lang="en-US" sz="2000" dirty="0"/>
              <a:t>Sustainable debt market data</a:t>
            </a:r>
          </a:p>
          <a:p>
            <a:pPr marL="800100" lvl="1" indent="-342900">
              <a:spcAft>
                <a:spcPts val="600"/>
              </a:spcAft>
              <a:buClr>
                <a:srgbClr val="FFC000"/>
              </a:buClr>
              <a:buFont typeface="Wingdings" panose="05000000000000000000" pitchFamily="2" charset="2"/>
              <a:buChar char="§"/>
            </a:pPr>
            <a:r>
              <a:rPr lang="en-US" sz="2000" dirty="0"/>
              <a:t>Why use Sustainable Finance?</a:t>
            </a:r>
          </a:p>
          <a:p>
            <a:pPr marL="800100" lvl="1" indent="-342900">
              <a:spcAft>
                <a:spcPts val="600"/>
              </a:spcAft>
              <a:buClr>
                <a:srgbClr val="FFC000"/>
              </a:buClr>
              <a:buFont typeface="Wingdings" panose="05000000000000000000" pitchFamily="2" charset="2"/>
              <a:buChar char="§"/>
            </a:pPr>
            <a:r>
              <a:rPr lang="en-US" sz="2000" dirty="0"/>
              <a:t>Climate Bonds Initiative – water infrastructure criteria</a:t>
            </a:r>
          </a:p>
          <a:p>
            <a:pPr marL="800100" lvl="1" indent="-342900">
              <a:spcAft>
                <a:spcPts val="600"/>
              </a:spcAft>
              <a:buClr>
                <a:srgbClr val="FFC000"/>
              </a:buClr>
              <a:buFont typeface="Wingdings" panose="05000000000000000000" pitchFamily="2" charset="2"/>
              <a:buChar char="§"/>
            </a:pPr>
            <a:r>
              <a:rPr lang="en-US" sz="2000" dirty="0"/>
              <a:t>A roadmap for Sustainable Finance</a:t>
            </a:r>
          </a:p>
          <a:p>
            <a:pPr marL="800100" lvl="1" indent="-342900">
              <a:spcAft>
                <a:spcPts val="600"/>
              </a:spcAft>
              <a:buClr>
                <a:srgbClr val="FFC000"/>
              </a:buClr>
              <a:buFont typeface="Wingdings" panose="05000000000000000000" pitchFamily="2" charset="2"/>
              <a:buChar char="§"/>
            </a:pPr>
            <a:r>
              <a:rPr lang="en-US" sz="2000" dirty="0"/>
              <a:t>Case Studies –</a:t>
            </a:r>
          </a:p>
          <a:p>
            <a:pPr marL="1257300" lvl="2" indent="-342900">
              <a:spcAft>
                <a:spcPts val="600"/>
              </a:spcAft>
              <a:buClr>
                <a:srgbClr val="FFC000"/>
              </a:buClr>
              <a:buFont typeface="Wingdings" panose="05000000000000000000" pitchFamily="2" charset="2"/>
              <a:buChar char="v"/>
            </a:pPr>
            <a:r>
              <a:rPr lang="en-US" sz="2000" dirty="0"/>
              <a:t>NZDM</a:t>
            </a:r>
          </a:p>
          <a:p>
            <a:pPr marL="1257300" lvl="2" indent="-342900">
              <a:spcAft>
                <a:spcPts val="600"/>
              </a:spcAft>
              <a:buClr>
                <a:srgbClr val="FFC000"/>
              </a:buClr>
              <a:buFont typeface="Wingdings" panose="05000000000000000000" pitchFamily="2" charset="2"/>
              <a:buChar char="v"/>
            </a:pPr>
            <a:r>
              <a:rPr lang="en-US" sz="2000" dirty="0"/>
              <a:t>Thames Water</a:t>
            </a:r>
            <a:endParaRPr lang="en-US" sz="1600" dirty="0"/>
          </a:p>
        </p:txBody>
      </p:sp>
      <p:sp>
        <p:nvSpPr>
          <p:cNvPr id="2" name="Text Placeholder 1">
            <a:extLst>
              <a:ext uri="{FF2B5EF4-FFF2-40B4-BE49-F238E27FC236}">
                <a16:creationId xmlns:a16="http://schemas.microsoft.com/office/drawing/2014/main" id="{1B1E59D7-3C03-6A4F-3C2F-0AB6BEF7CF2C}"/>
              </a:ext>
            </a:extLst>
          </p:cNvPr>
          <p:cNvSpPr>
            <a:spLocks noGrp="1"/>
          </p:cNvSpPr>
          <p:nvPr>
            <p:ph type="body" sz="quarter" idx="10"/>
          </p:nvPr>
        </p:nvSpPr>
        <p:spPr/>
        <p:txBody>
          <a:bodyPr/>
          <a:lstStyle/>
          <a:p>
            <a:r>
              <a:rPr lang="en-US" dirty="0"/>
              <a:t>Agenda</a:t>
            </a:r>
          </a:p>
        </p:txBody>
      </p:sp>
    </p:spTree>
    <p:extLst>
      <p:ext uri="{BB962C8B-B14F-4D97-AF65-F5344CB8AC3E}">
        <p14:creationId xmlns:p14="http://schemas.microsoft.com/office/powerpoint/2010/main" val="1351960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1E59D7-3C03-6A4F-3C2F-0AB6BEF7CF2C}"/>
              </a:ext>
            </a:extLst>
          </p:cNvPr>
          <p:cNvSpPr>
            <a:spLocks noGrp="1"/>
          </p:cNvSpPr>
          <p:nvPr>
            <p:ph type="body" sz="quarter" idx="10"/>
          </p:nvPr>
        </p:nvSpPr>
        <p:spPr/>
        <p:txBody>
          <a:bodyPr/>
          <a:lstStyle/>
          <a:p>
            <a:r>
              <a:rPr lang="en-US" dirty="0"/>
              <a:t>A Definition of Sustainability</a:t>
            </a:r>
          </a:p>
        </p:txBody>
      </p:sp>
      <p:sp>
        <p:nvSpPr>
          <p:cNvPr id="4" name="TextBox 3">
            <a:extLst>
              <a:ext uri="{FF2B5EF4-FFF2-40B4-BE49-F238E27FC236}">
                <a16:creationId xmlns:a16="http://schemas.microsoft.com/office/drawing/2014/main" id="{151119AE-0BAA-46BE-9683-BFF95E3FAD43}"/>
              </a:ext>
            </a:extLst>
          </p:cNvPr>
          <p:cNvSpPr txBox="1"/>
          <p:nvPr/>
        </p:nvSpPr>
        <p:spPr>
          <a:xfrm>
            <a:off x="1164771" y="2335802"/>
            <a:ext cx="9644743" cy="2190343"/>
          </a:xfrm>
          <a:prstGeom prst="rect">
            <a:avLst/>
          </a:prstGeom>
          <a:noFill/>
        </p:spPr>
        <p:txBody>
          <a:bodyPr wrap="square" rtlCol="0">
            <a:spAutoFit/>
          </a:bodyPr>
          <a:lstStyle/>
          <a:p>
            <a:pPr algn="ctr">
              <a:lnSpc>
                <a:spcPct val="150000"/>
              </a:lnSpc>
              <a:spcBef>
                <a:spcPts val="600"/>
              </a:spcBef>
            </a:pPr>
            <a:r>
              <a:rPr lang="en-US" sz="2400" b="1" dirty="0"/>
              <a:t>Sustainable development is development that “meets the needs of the present without compromising the ability of future generations to meet their own needs”</a:t>
            </a:r>
          </a:p>
          <a:p>
            <a:pPr algn="ctr">
              <a:lnSpc>
                <a:spcPct val="150000"/>
              </a:lnSpc>
              <a:spcBef>
                <a:spcPts val="600"/>
              </a:spcBef>
            </a:pPr>
            <a:r>
              <a:rPr lang="en-US" i="1" dirty="0"/>
              <a:t>- </a:t>
            </a:r>
            <a:r>
              <a:rPr lang="en-US" i="1" dirty="0" err="1"/>
              <a:t>Brutland</a:t>
            </a:r>
            <a:r>
              <a:rPr lang="en-US" i="1" dirty="0"/>
              <a:t> Report, UN Commission on Environment and Development, 1983</a:t>
            </a:r>
          </a:p>
        </p:txBody>
      </p:sp>
    </p:spTree>
    <p:extLst>
      <p:ext uri="{BB962C8B-B14F-4D97-AF65-F5344CB8AC3E}">
        <p14:creationId xmlns:p14="http://schemas.microsoft.com/office/powerpoint/2010/main" val="200472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1E59D7-3C03-6A4F-3C2F-0AB6BEF7CF2C}"/>
              </a:ext>
            </a:extLst>
          </p:cNvPr>
          <p:cNvSpPr>
            <a:spLocks noGrp="1"/>
          </p:cNvSpPr>
          <p:nvPr>
            <p:ph type="body" sz="quarter" idx="10"/>
          </p:nvPr>
        </p:nvSpPr>
        <p:spPr/>
        <p:txBody>
          <a:bodyPr/>
          <a:lstStyle/>
          <a:p>
            <a:r>
              <a:rPr lang="en-US" dirty="0"/>
              <a:t>ESG - Environmental, Social, Governance</a:t>
            </a:r>
          </a:p>
        </p:txBody>
      </p:sp>
      <p:pic>
        <p:nvPicPr>
          <p:cNvPr id="4" name="Picture 4">
            <a:extLst>
              <a:ext uri="{FF2B5EF4-FFF2-40B4-BE49-F238E27FC236}">
                <a16:creationId xmlns:a16="http://schemas.microsoft.com/office/drawing/2014/main" id="{1201C5EA-136D-99EC-2475-0A50D1602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1767963"/>
            <a:ext cx="1386681" cy="13641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BB3983E-C281-B227-5077-8DD8533A7EE5}"/>
              </a:ext>
            </a:extLst>
          </p:cNvPr>
          <p:cNvPicPr>
            <a:picLocks noChangeAspect="1"/>
          </p:cNvPicPr>
          <p:nvPr/>
        </p:nvPicPr>
        <p:blipFill>
          <a:blip r:embed="rId4"/>
          <a:stretch>
            <a:fillRect/>
          </a:stretch>
        </p:blipFill>
        <p:spPr>
          <a:xfrm>
            <a:off x="3082670" y="1799200"/>
            <a:ext cx="1038811" cy="1364133"/>
          </a:xfrm>
          <a:prstGeom prst="rect">
            <a:avLst/>
          </a:prstGeom>
        </p:spPr>
      </p:pic>
      <p:pic>
        <p:nvPicPr>
          <p:cNvPr id="6" name="Picture 5">
            <a:extLst>
              <a:ext uri="{FF2B5EF4-FFF2-40B4-BE49-F238E27FC236}">
                <a16:creationId xmlns:a16="http://schemas.microsoft.com/office/drawing/2014/main" id="{786B780C-DC28-01F5-58BA-0F762C7AA0C6}"/>
              </a:ext>
            </a:extLst>
          </p:cNvPr>
          <p:cNvPicPr>
            <a:picLocks noChangeAspect="1"/>
          </p:cNvPicPr>
          <p:nvPr/>
        </p:nvPicPr>
        <p:blipFill>
          <a:blip r:embed="rId5"/>
          <a:stretch>
            <a:fillRect/>
          </a:stretch>
        </p:blipFill>
        <p:spPr>
          <a:xfrm>
            <a:off x="5168268" y="1767963"/>
            <a:ext cx="1603035" cy="1395370"/>
          </a:xfrm>
          <a:prstGeom prst="rect">
            <a:avLst/>
          </a:prstGeom>
        </p:spPr>
      </p:pic>
      <p:sp>
        <p:nvSpPr>
          <p:cNvPr id="7" name="TextBox 6">
            <a:extLst>
              <a:ext uri="{FF2B5EF4-FFF2-40B4-BE49-F238E27FC236}">
                <a16:creationId xmlns:a16="http://schemas.microsoft.com/office/drawing/2014/main" id="{31A9B58C-BDC8-96B8-69F8-3B50AF341B5D}"/>
              </a:ext>
            </a:extLst>
          </p:cNvPr>
          <p:cNvSpPr txBox="1"/>
          <p:nvPr/>
        </p:nvSpPr>
        <p:spPr>
          <a:xfrm>
            <a:off x="866303" y="3349435"/>
            <a:ext cx="1876897" cy="2339102"/>
          </a:xfrm>
          <a:prstGeom prst="rect">
            <a:avLst/>
          </a:prstGeom>
          <a:noFill/>
        </p:spPr>
        <p:txBody>
          <a:bodyPr wrap="square" rtlCol="0">
            <a:spAutoFit/>
          </a:bodyPr>
          <a:lstStyle/>
          <a:p>
            <a:r>
              <a:rPr lang="en-US" sz="1600" u="sng" dirty="0">
                <a:solidFill>
                  <a:schemeClr val="tx1">
                    <a:lumMod val="50000"/>
                    <a:lumOff val="50000"/>
                  </a:schemeClr>
                </a:solidFill>
              </a:rPr>
              <a:t>Environmental</a:t>
            </a:r>
          </a:p>
          <a:p>
            <a:pPr marL="180000" indent="-180000">
              <a:buFont typeface="Arial" panose="020B0604020202020204" pitchFamily="34" charset="0"/>
              <a:buChar char="•"/>
            </a:pPr>
            <a:r>
              <a:rPr lang="en-NZ" sz="1600" dirty="0">
                <a:solidFill>
                  <a:schemeClr val="tx1">
                    <a:lumMod val="50000"/>
                    <a:lumOff val="50000"/>
                  </a:schemeClr>
                </a:solidFill>
              </a:rPr>
              <a:t>GHG emissions</a:t>
            </a:r>
          </a:p>
          <a:p>
            <a:pPr marL="180000" indent="-180000">
              <a:buFont typeface="Arial" panose="020B0604020202020204" pitchFamily="34" charset="0"/>
              <a:buChar char="•"/>
            </a:pPr>
            <a:r>
              <a:rPr lang="en-NZ" sz="1600" dirty="0">
                <a:solidFill>
                  <a:schemeClr val="tx1">
                    <a:lumMod val="50000"/>
                    <a:lumOff val="50000"/>
                  </a:schemeClr>
                </a:solidFill>
              </a:rPr>
              <a:t>Climate Resilience</a:t>
            </a:r>
          </a:p>
          <a:p>
            <a:pPr marL="180000" indent="-180000">
              <a:buFont typeface="Arial" panose="020B0604020202020204" pitchFamily="34" charset="0"/>
              <a:buChar char="•"/>
            </a:pPr>
            <a:r>
              <a:rPr lang="en-NZ" sz="1600" dirty="0">
                <a:solidFill>
                  <a:schemeClr val="tx1">
                    <a:lumMod val="50000"/>
                    <a:lumOff val="50000"/>
                  </a:schemeClr>
                </a:solidFill>
              </a:rPr>
              <a:t>Energy Use</a:t>
            </a:r>
          </a:p>
          <a:p>
            <a:pPr marL="180000" indent="-180000">
              <a:buFont typeface="Arial" panose="020B0604020202020204" pitchFamily="34" charset="0"/>
              <a:buChar char="•"/>
            </a:pPr>
            <a:r>
              <a:rPr lang="en-NZ" sz="1600" dirty="0">
                <a:solidFill>
                  <a:schemeClr val="tx1">
                    <a:lumMod val="50000"/>
                    <a:lumOff val="50000"/>
                  </a:schemeClr>
                </a:solidFill>
              </a:rPr>
              <a:t>Waste</a:t>
            </a:r>
          </a:p>
          <a:p>
            <a:pPr marL="180000" indent="-180000">
              <a:buFont typeface="Arial" panose="020B0604020202020204" pitchFamily="34" charset="0"/>
              <a:buChar char="•"/>
            </a:pPr>
            <a:r>
              <a:rPr lang="en-NZ" sz="1600" dirty="0">
                <a:solidFill>
                  <a:schemeClr val="tx1">
                    <a:lumMod val="50000"/>
                    <a:lumOff val="50000"/>
                  </a:schemeClr>
                </a:solidFill>
              </a:rPr>
              <a:t>Biodiversity</a:t>
            </a:r>
          </a:p>
          <a:p>
            <a:pPr marL="180000" indent="-180000">
              <a:buFont typeface="Arial" panose="020B0604020202020204" pitchFamily="34" charset="0"/>
              <a:buChar char="•"/>
            </a:pPr>
            <a:r>
              <a:rPr lang="en-NZ" sz="1600" dirty="0">
                <a:solidFill>
                  <a:schemeClr val="tx1">
                    <a:lumMod val="50000"/>
                    <a:lumOff val="50000"/>
                  </a:schemeClr>
                </a:solidFill>
              </a:rPr>
              <a:t>Deforestation</a:t>
            </a:r>
          </a:p>
          <a:p>
            <a:pPr marL="180000" indent="-180000">
              <a:buFont typeface="Arial" panose="020B0604020202020204" pitchFamily="34" charset="0"/>
              <a:buChar char="•"/>
            </a:pPr>
            <a:r>
              <a:rPr lang="en-NZ" sz="1600" dirty="0">
                <a:solidFill>
                  <a:schemeClr val="tx1">
                    <a:lumMod val="50000"/>
                    <a:lumOff val="50000"/>
                  </a:schemeClr>
                </a:solidFill>
              </a:rPr>
              <a:t>Resource Usage</a:t>
            </a:r>
          </a:p>
        </p:txBody>
      </p:sp>
      <p:sp>
        <p:nvSpPr>
          <p:cNvPr id="8" name="TextBox 7">
            <a:extLst>
              <a:ext uri="{FF2B5EF4-FFF2-40B4-BE49-F238E27FC236}">
                <a16:creationId xmlns:a16="http://schemas.microsoft.com/office/drawing/2014/main" id="{F7B4863E-BA19-80B9-41F9-7BE7FFDB613F}"/>
              </a:ext>
            </a:extLst>
          </p:cNvPr>
          <p:cNvSpPr txBox="1"/>
          <p:nvPr/>
        </p:nvSpPr>
        <p:spPr>
          <a:xfrm>
            <a:off x="2907729" y="3349435"/>
            <a:ext cx="2123721" cy="2831544"/>
          </a:xfrm>
          <a:prstGeom prst="rect">
            <a:avLst/>
          </a:prstGeom>
          <a:noFill/>
        </p:spPr>
        <p:txBody>
          <a:bodyPr wrap="square" rtlCol="0">
            <a:spAutoFit/>
          </a:bodyPr>
          <a:lstStyle/>
          <a:p>
            <a:r>
              <a:rPr lang="en-US" sz="1600" u="sng" dirty="0">
                <a:solidFill>
                  <a:schemeClr val="tx1">
                    <a:lumMod val="50000"/>
                    <a:lumOff val="50000"/>
                  </a:schemeClr>
                </a:solidFill>
              </a:rPr>
              <a:t>Social</a:t>
            </a:r>
          </a:p>
          <a:p>
            <a:pPr marL="180000" indent="-180000">
              <a:buFont typeface="Arial" panose="020B0604020202020204" pitchFamily="34" charset="0"/>
              <a:buChar char="•"/>
            </a:pPr>
            <a:r>
              <a:rPr lang="en-NZ" sz="1600" dirty="0">
                <a:solidFill>
                  <a:schemeClr val="tx1">
                    <a:lumMod val="50000"/>
                    <a:lumOff val="50000"/>
                  </a:schemeClr>
                </a:solidFill>
              </a:rPr>
              <a:t>Human Rights</a:t>
            </a:r>
          </a:p>
          <a:p>
            <a:pPr marL="180000" indent="-180000">
              <a:buFont typeface="Arial" panose="020B0604020202020204" pitchFamily="34" charset="0"/>
              <a:buChar char="•"/>
            </a:pPr>
            <a:r>
              <a:rPr lang="en-NZ" sz="1600" dirty="0">
                <a:solidFill>
                  <a:schemeClr val="tx1">
                    <a:lumMod val="50000"/>
                    <a:lumOff val="50000"/>
                  </a:schemeClr>
                </a:solidFill>
              </a:rPr>
              <a:t>Modern Slavery</a:t>
            </a:r>
          </a:p>
          <a:p>
            <a:pPr marL="180000" indent="-180000">
              <a:buFont typeface="Arial" panose="020B0604020202020204" pitchFamily="34" charset="0"/>
              <a:buChar char="•"/>
            </a:pPr>
            <a:r>
              <a:rPr lang="en-NZ" sz="1600" dirty="0">
                <a:solidFill>
                  <a:schemeClr val="tx1">
                    <a:lumMod val="50000"/>
                    <a:lumOff val="50000"/>
                  </a:schemeClr>
                </a:solidFill>
              </a:rPr>
              <a:t>Working Conditions</a:t>
            </a:r>
          </a:p>
          <a:p>
            <a:pPr marL="180000" indent="-180000">
              <a:buFont typeface="Arial" panose="020B0604020202020204" pitchFamily="34" charset="0"/>
              <a:buChar char="•"/>
            </a:pPr>
            <a:r>
              <a:rPr lang="en-NZ" sz="1600" dirty="0">
                <a:solidFill>
                  <a:schemeClr val="tx1">
                    <a:lumMod val="50000"/>
                    <a:lumOff val="50000"/>
                  </a:schemeClr>
                </a:solidFill>
              </a:rPr>
              <a:t>Fair Wages</a:t>
            </a:r>
          </a:p>
          <a:p>
            <a:pPr marL="180000" indent="-180000">
              <a:buFont typeface="Arial" panose="020B0604020202020204" pitchFamily="34" charset="0"/>
              <a:buChar char="•"/>
            </a:pPr>
            <a:r>
              <a:rPr lang="en-NZ" sz="1600" dirty="0">
                <a:solidFill>
                  <a:schemeClr val="tx1">
                    <a:lumMod val="50000"/>
                    <a:lumOff val="50000"/>
                  </a:schemeClr>
                </a:solidFill>
              </a:rPr>
              <a:t>Community relations</a:t>
            </a:r>
          </a:p>
          <a:p>
            <a:pPr marL="180000" indent="-180000">
              <a:buFont typeface="Arial" panose="020B0604020202020204" pitchFamily="34" charset="0"/>
              <a:buChar char="•"/>
            </a:pPr>
            <a:r>
              <a:rPr lang="en-NZ" sz="1600" dirty="0">
                <a:solidFill>
                  <a:schemeClr val="tx1">
                    <a:lumMod val="50000"/>
                    <a:lumOff val="50000"/>
                  </a:schemeClr>
                </a:solidFill>
              </a:rPr>
              <a:t>Diversity &amp; Inclusion</a:t>
            </a:r>
          </a:p>
          <a:p>
            <a:pPr marL="180000" indent="-180000">
              <a:buFont typeface="Arial" panose="020B0604020202020204" pitchFamily="34" charset="0"/>
              <a:buChar char="•"/>
            </a:pPr>
            <a:r>
              <a:rPr lang="en-NZ" sz="1600" dirty="0">
                <a:solidFill>
                  <a:schemeClr val="tx1">
                    <a:lumMod val="50000"/>
                    <a:lumOff val="50000"/>
                  </a:schemeClr>
                </a:solidFill>
              </a:rPr>
              <a:t>Employee Engagement</a:t>
            </a:r>
          </a:p>
        </p:txBody>
      </p:sp>
      <p:sp>
        <p:nvSpPr>
          <p:cNvPr id="9" name="TextBox 8">
            <a:extLst>
              <a:ext uri="{FF2B5EF4-FFF2-40B4-BE49-F238E27FC236}">
                <a16:creationId xmlns:a16="http://schemas.microsoft.com/office/drawing/2014/main" id="{EA85C1AA-49DC-7A60-CB49-B6031D1E3279}"/>
              </a:ext>
            </a:extLst>
          </p:cNvPr>
          <p:cNvSpPr txBox="1"/>
          <p:nvPr/>
        </p:nvSpPr>
        <p:spPr>
          <a:xfrm>
            <a:off x="5092674" y="3364545"/>
            <a:ext cx="2149713" cy="2585323"/>
          </a:xfrm>
          <a:prstGeom prst="rect">
            <a:avLst/>
          </a:prstGeom>
          <a:noFill/>
        </p:spPr>
        <p:txBody>
          <a:bodyPr wrap="square" rtlCol="0">
            <a:spAutoFit/>
          </a:bodyPr>
          <a:lstStyle/>
          <a:p>
            <a:r>
              <a:rPr lang="en-US" sz="1600" u="sng" dirty="0">
                <a:solidFill>
                  <a:schemeClr val="tx1">
                    <a:lumMod val="50000"/>
                    <a:lumOff val="50000"/>
                  </a:schemeClr>
                </a:solidFill>
              </a:rPr>
              <a:t>Governance</a:t>
            </a:r>
          </a:p>
          <a:p>
            <a:pPr marL="180000" indent="-180000">
              <a:buFont typeface="Arial" panose="020B0604020202020204" pitchFamily="34" charset="0"/>
              <a:buChar char="•"/>
            </a:pPr>
            <a:r>
              <a:rPr lang="en-NZ" sz="1600" dirty="0">
                <a:solidFill>
                  <a:schemeClr val="tx1">
                    <a:lumMod val="50000"/>
                    <a:lumOff val="50000"/>
                  </a:schemeClr>
                </a:solidFill>
              </a:rPr>
              <a:t>Transparency</a:t>
            </a:r>
          </a:p>
          <a:p>
            <a:pPr marL="180000" indent="-180000">
              <a:buFont typeface="Arial" panose="020B0604020202020204" pitchFamily="34" charset="0"/>
              <a:buChar char="•"/>
            </a:pPr>
            <a:r>
              <a:rPr lang="en-NZ" sz="1600" dirty="0">
                <a:solidFill>
                  <a:schemeClr val="tx1">
                    <a:lumMod val="50000"/>
                    <a:lumOff val="50000"/>
                  </a:schemeClr>
                </a:solidFill>
              </a:rPr>
              <a:t>Ethics &amp; Integrity</a:t>
            </a:r>
          </a:p>
          <a:p>
            <a:pPr marL="180000" indent="-180000">
              <a:buFont typeface="Arial" panose="020B0604020202020204" pitchFamily="34" charset="0"/>
              <a:buChar char="•"/>
            </a:pPr>
            <a:r>
              <a:rPr lang="en-NZ" sz="1600" dirty="0">
                <a:solidFill>
                  <a:schemeClr val="tx1">
                    <a:lumMod val="50000"/>
                    <a:lumOff val="50000"/>
                  </a:schemeClr>
                </a:solidFill>
              </a:rPr>
              <a:t>Bribery &amp; Corruption</a:t>
            </a:r>
          </a:p>
          <a:p>
            <a:pPr marL="180000" indent="-180000">
              <a:buFont typeface="Arial" panose="020B0604020202020204" pitchFamily="34" charset="0"/>
              <a:buChar char="•"/>
            </a:pPr>
            <a:r>
              <a:rPr lang="en-NZ" sz="1600" dirty="0">
                <a:solidFill>
                  <a:schemeClr val="tx1">
                    <a:lumMod val="50000"/>
                    <a:lumOff val="50000"/>
                  </a:schemeClr>
                </a:solidFill>
              </a:rPr>
              <a:t>Accountability</a:t>
            </a:r>
          </a:p>
          <a:p>
            <a:pPr marL="180000" indent="-180000">
              <a:buFont typeface="Arial" panose="020B0604020202020204" pitchFamily="34" charset="0"/>
              <a:buChar char="•"/>
            </a:pPr>
            <a:r>
              <a:rPr lang="en-NZ" sz="1600" dirty="0">
                <a:solidFill>
                  <a:schemeClr val="tx1">
                    <a:lumMod val="50000"/>
                    <a:lumOff val="50000"/>
                  </a:schemeClr>
                </a:solidFill>
              </a:rPr>
              <a:t>Executive Pay</a:t>
            </a:r>
          </a:p>
          <a:p>
            <a:pPr marL="180000" indent="-180000">
              <a:buFont typeface="Arial" panose="020B0604020202020204" pitchFamily="34" charset="0"/>
              <a:buChar char="•"/>
            </a:pPr>
            <a:r>
              <a:rPr lang="en-NZ" sz="1600" dirty="0">
                <a:solidFill>
                  <a:schemeClr val="tx1">
                    <a:lumMod val="50000"/>
                    <a:lumOff val="50000"/>
                  </a:schemeClr>
                </a:solidFill>
              </a:rPr>
              <a:t>Tax Strategy</a:t>
            </a:r>
          </a:p>
          <a:p>
            <a:pPr marL="180000" indent="-180000">
              <a:buFont typeface="Arial" panose="020B0604020202020204" pitchFamily="34" charset="0"/>
              <a:buChar char="•"/>
            </a:pPr>
            <a:r>
              <a:rPr lang="en-NZ" sz="1600" dirty="0">
                <a:solidFill>
                  <a:schemeClr val="tx1">
                    <a:lumMod val="50000"/>
                    <a:lumOff val="50000"/>
                  </a:schemeClr>
                </a:solidFill>
              </a:rPr>
              <a:t>Lobbying &amp; Donations</a:t>
            </a:r>
          </a:p>
        </p:txBody>
      </p:sp>
      <p:sp>
        <p:nvSpPr>
          <p:cNvPr id="10" name="Text Placeholder 21">
            <a:extLst>
              <a:ext uri="{FF2B5EF4-FFF2-40B4-BE49-F238E27FC236}">
                <a16:creationId xmlns:a16="http://schemas.microsoft.com/office/drawing/2014/main" id="{4C8796EE-2423-2FCD-3D85-E0E5F9C14DB1}"/>
              </a:ext>
            </a:extLst>
          </p:cNvPr>
          <p:cNvSpPr txBox="1">
            <a:spLocks/>
          </p:cNvSpPr>
          <p:nvPr/>
        </p:nvSpPr>
        <p:spPr>
          <a:xfrm>
            <a:off x="801688" y="1409543"/>
            <a:ext cx="10507251" cy="319724"/>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b="0" dirty="0"/>
              <a:t>A broad set of risks and opportunities</a:t>
            </a:r>
          </a:p>
        </p:txBody>
      </p:sp>
      <p:sp>
        <p:nvSpPr>
          <p:cNvPr id="11" name="Arrow: Right 10">
            <a:extLst>
              <a:ext uri="{FF2B5EF4-FFF2-40B4-BE49-F238E27FC236}">
                <a16:creationId xmlns:a16="http://schemas.microsoft.com/office/drawing/2014/main" id="{045F8D06-87A8-1995-DC7A-FCA7FF4B93A9}"/>
              </a:ext>
            </a:extLst>
          </p:cNvPr>
          <p:cNvSpPr/>
          <p:nvPr/>
        </p:nvSpPr>
        <p:spPr>
          <a:xfrm>
            <a:off x="6938144" y="3429000"/>
            <a:ext cx="943417" cy="319724"/>
          </a:xfrm>
          <a:prstGeom prst="rightArrow">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aphicFrame>
        <p:nvGraphicFramePr>
          <p:cNvPr id="12" name="Table 21">
            <a:extLst>
              <a:ext uri="{FF2B5EF4-FFF2-40B4-BE49-F238E27FC236}">
                <a16:creationId xmlns:a16="http://schemas.microsoft.com/office/drawing/2014/main" id="{C12F3BBF-D507-7ABA-AD65-E1F0E88593A4}"/>
              </a:ext>
            </a:extLst>
          </p:cNvPr>
          <p:cNvGraphicFramePr>
            <a:graphicFrameLocks noGrp="1"/>
          </p:cNvGraphicFramePr>
          <p:nvPr>
            <p:extLst>
              <p:ext uri="{D42A27DB-BD31-4B8C-83A1-F6EECF244321}">
                <p14:modId xmlns:p14="http://schemas.microsoft.com/office/powerpoint/2010/main" val="1292974921"/>
              </p:ext>
            </p:extLst>
          </p:nvPr>
        </p:nvGraphicFramePr>
        <p:xfrm>
          <a:off x="8048401" y="1570595"/>
          <a:ext cx="3031885" cy="4158178"/>
        </p:xfrm>
        <a:graphic>
          <a:graphicData uri="http://schemas.openxmlformats.org/drawingml/2006/table">
            <a:tbl>
              <a:tblPr firstRow="1" bandRow="1">
                <a:tableStyleId>{5C22544A-7EE6-4342-B048-85BDC9FD1C3A}</a:tableStyleId>
              </a:tblPr>
              <a:tblGrid>
                <a:gridCol w="3031885">
                  <a:extLst>
                    <a:ext uri="{9D8B030D-6E8A-4147-A177-3AD203B41FA5}">
                      <a16:colId xmlns:a16="http://schemas.microsoft.com/office/drawing/2014/main" val="471656365"/>
                    </a:ext>
                  </a:extLst>
                </a:gridCol>
              </a:tblGrid>
              <a:tr h="653006">
                <a:tc>
                  <a:txBody>
                    <a:bodyPr/>
                    <a:lstStyle/>
                    <a:p>
                      <a:r>
                        <a:rPr lang="en-US" sz="1600" b="0" dirty="0">
                          <a:solidFill>
                            <a:srgbClr val="FFFFFF"/>
                          </a:solidFill>
                        </a:rPr>
                        <a:t>Direct risk to operations and assets</a:t>
                      </a:r>
                      <a:endParaRPr lang="en-NZ" sz="1600" b="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349185530"/>
                  </a:ext>
                </a:extLst>
              </a:tr>
              <a:tr h="653006">
                <a:tc>
                  <a:txBody>
                    <a:bodyPr/>
                    <a:lstStyle/>
                    <a:p>
                      <a:r>
                        <a:rPr lang="en-US" sz="1600" dirty="0">
                          <a:solidFill>
                            <a:srgbClr val="FFFFFF"/>
                          </a:solidFill>
                        </a:rPr>
                        <a:t>Compliance, regulatory and litigation risk</a:t>
                      </a:r>
                      <a:endParaRPr lang="en-NZ" sz="16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46521487"/>
                  </a:ext>
                </a:extLst>
              </a:tr>
              <a:tr h="633147">
                <a:tc>
                  <a:txBody>
                    <a:bodyPr/>
                    <a:lstStyle/>
                    <a:p>
                      <a:r>
                        <a:rPr lang="en-US" sz="1600" dirty="0">
                          <a:solidFill>
                            <a:srgbClr val="FFFFFF"/>
                          </a:solidFill>
                        </a:rPr>
                        <a:t>Supply chain risk</a:t>
                      </a:r>
                      <a:endParaRPr lang="en-NZ" sz="16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523388484"/>
                  </a:ext>
                </a:extLst>
              </a:tr>
              <a:tr h="633147">
                <a:tc>
                  <a:txBody>
                    <a:bodyPr/>
                    <a:lstStyle/>
                    <a:p>
                      <a:r>
                        <a:rPr lang="en-US" sz="1600" dirty="0">
                          <a:solidFill>
                            <a:srgbClr val="FFFFFF"/>
                          </a:solidFill>
                        </a:rPr>
                        <a:t>Investor demands</a:t>
                      </a:r>
                      <a:endParaRPr lang="en-NZ" sz="16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44093103"/>
                  </a:ext>
                </a:extLst>
              </a:tr>
              <a:tr h="653006">
                <a:tc>
                  <a:txBody>
                    <a:bodyPr/>
                    <a:lstStyle/>
                    <a:p>
                      <a:r>
                        <a:rPr lang="en-US" sz="1600" dirty="0">
                          <a:solidFill>
                            <a:srgbClr val="FFFFFF"/>
                          </a:solidFill>
                        </a:rPr>
                        <a:t>Reporting &amp; Disclosure Obligations</a:t>
                      </a:r>
                      <a:endParaRPr lang="en-NZ" sz="16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64951714"/>
                  </a:ext>
                </a:extLst>
              </a:tr>
              <a:tr h="932866">
                <a:tc>
                  <a:txBody>
                    <a:bodyPr/>
                    <a:lstStyle/>
                    <a:p>
                      <a:r>
                        <a:rPr lang="en-US" sz="1600" dirty="0">
                          <a:solidFill>
                            <a:srgbClr val="FFFFFF"/>
                          </a:solidFill>
                        </a:rPr>
                        <a:t>Opportunity for new products/innovation leading to competitive advantage</a:t>
                      </a:r>
                      <a:endParaRPr lang="en-NZ" sz="16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02215053"/>
                  </a:ext>
                </a:extLst>
              </a:tr>
            </a:tbl>
          </a:graphicData>
        </a:graphic>
      </p:graphicFrame>
    </p:spTree>
    <p:extLst>
      <p:ext uri="{BB962C8B-B14F-4D97-AF65-F5344CB8AC3E}">
        <p14:creationId xmlns:p14="http://schemas.microsoft.com/office/powerpoint/2010/main" val="645988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F199A5E-11C7-46F9-92A3-4FAFCE069622}"/>
              </a:ext>
            </a:extLst>
          </p:cNvPr>
          <p:cNvSpPr txBox="1"/>
          <p:nvPr/>
        </p:nvSpPr>
        <p:spPr>
          <a:xfrm>
            <a:off x="7052013" y="1403462"/>
            <a:ext cx="4474028" cy="1384995"/>
          </a:xfrm>
          <a:prstGeom prst="rect">
            <a:avLst/>
          </a:prstGeom>
          <a:solidFill>
            <a:schemeClr val="bg2"/>
          </a:solidFill>
          <a:effectLst>
            <a:softEdge rad="12700"/>
          </a:effectLst>
        </p:spPr>
        <p:txBody>
          <a:bodyPr wrap="square" rtlCol="0">
            <a:spAutoFit/>
          </a:bodyPr>
          <a:lstStyle/>
          <a:p>
            <a:endParaRPr lang="en-US" dirty="0"/>
          </a:p>
          <a:p>
            <a:endParaRPr lang="en-US" dirty="0"/>
          </a:p>
          <a:p>
            <a:r>
              <a:rPr lang="en-US" sz="1600" dirty="0"/>
              <a:t>Debt financing raised in a negotiated format from bank lenders or private debt investors</a:t>
            </a:r>
          </a:p>
          <a:p>
            <a:endParaRPr lang="en-US" sz="1600" dirty="0"/>
          </a:p>
        </p:txBody>
      </p:sp>
      <p:sp>
        <p:nvSpPr>
          <p:cNvPr id="12" name="TextBox 11">
            <a:extLst>
              <a:ext uri="{FF2B5EF4-FFF2-40B4-BE49-F238E27FC236}">
                <a16:creationId xmlns:a16="http://schemas.microsoft.com/office/drawing/2014/main" id="{C07329AB-7B13-4B7A-9265-824143ADF52C}"/>
              </a:ext>
            </a:extLst>
          </p:cNvPr>
          <p:cNvSpPr txBox="1"/>
          <p:nvPr/>
        </p:nvSpPr>
        <p:spPr>
          <a:xfrm>
            <a:off x="801688" y="1403462"/>
            <a:ext cx="4474028" cy="1384995"/>
          </a:xfrm>
          <a:prstGeom prst="rect">
            <a:avLst/>
          </a:prstGeom>
          <a:solidFill>
            <a:schemeClr val="bg2"/>
          </a:solidFill>
          <a:effectLst>
            <a:softEdge rad="12700"/>
          </a:effectLst>
        </p:spPr>
        <p:txBody>
          <a:bodyPr wrap="square" rtlCol="0">
            <a:spAutoFit/>
          </a:bodyPr>
          <a:lstStyle/>
          <a:p>
            <a:endParaRPr lang="en-US" dirty="0"/>
          </a:p>
          <a:p>
            <a:endParaRPr lang="en-US" dirty="0"/>
          </a:p>
          <a:p>
            <a:r>
              <a:rPr lang="en-US" sz="1600" dirty="0"/>
              <a:t>Debt financing raised in a standardised format (bonds) from institutional and retail investors</a:t>
            </a:r>
          </a:p>
          <a:p>
            <a:endParaRPr lang="en-US" sz="1600" dirty="0"/>
          </a:p>
        </p:txBody>
      </p:sp>
      <p:sp>
        <p:nvSpPr>
          <p:cNvPr id="2" name="Text Placeholder 1">
            <a:extLst>
              <a:ext uri="{FF2B5EF4-FFF2-40B4-BE49-F238E27FC236}">
                <a16:creationId xmlns:a16="http://schemas.microsoft.com/office/drawing/2014/main" id="{1B1E59D7-3C03-6A4F-3C2F-0AB6BEF7CF2C}"/>
              </a:ext>
            </a:extLst>
          </p:cNvPr>
          <p:cNvSpPr>
            <a:spLocks noGrp="1"/>
          </p:cNvSpPr>
          <p:nvPr>
            <p:ph type="body" sz="quarter" idx="10"/>
          </p:nvPr>
        </p:nvSpPr>
        <p:spPr/>
        <p:txBody>
          <a:bodyPr/>
          <a:lstStyle/>
          <a:p>
            <a:r>
              <a:rPr lang="en-US" dirty="0"/>
              <a:t>Debt Financing Sources </a:t>
            </a:r>
          </a:p>
        </p:txBody>
      </p:sp>
      <p:sp>
        <p:nvSpPr>
          <p:cNvPr id="7" name="Text Placeholder 21">
            <a:extLst>
              <a:ext uri="{FF2B5EF4-FFF2-40B4-BE49-F238E27FC236}">
                <a16:creationId xmlns:a16="http://schemas.microsoft.com/office/drawing/2014/main" id="{D6161824-1DA2-420E-8127-A6973A82947B}"/>
              </a:ext>
            </a:extLst>
          </p:cNvPr>
          <p:cNvSpPr txBox="1">
            <a:spLocks/>
          </p:cNvSpPr>
          <p:nvPr/>
        </p:nvSpPr>
        <p:spPr>
          <a:xfrm>
            <a:off x="801690" y="1551055"/>
            <a:ext cx="3411082" cy="353947"/>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Debt Capital Markets</a:t>
            </a:r>
          </a:p>
        </p:txBody>
      </p:sp>
      <p:sp>
        <p:nvSpPr>
          <p:cNvPr id="8" name="Text Placeholder 21">
            <a:extLst>
              <a:ext uri="{FF2B5EF4-FFF2-40B4-BE49-F238E27FC236}">
                <a16:creationId xmlns:a16="http://schemas.microsoft.com/office/drawing/2014/main" id="{C92E80DB-0506-41DB-91A3-C24D13E1C5A7}"/>
              </a:ext>
            </a:extLst>
          </p:cNvPr>
          <p:cNvSpPr txBox="1">
            <a:spLocks/>
          </p:cNvSpPr>
          <p:nvPr/>
        </p:nvSpPr>
        <p:spPr>
          <a:xfrm>
            <a:off x="7052013" y="1561143"/>
            <a:ext cx="3411082" cy="353947"/>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Bank Debt</a:t>
            </a:r>
          </a:p>
        </p:txBody>
      </p:sp>
      <p:sp>
        <p:nvSpPr>
          <p:cNvPr id="9" name="Text Placeholder 21">
            <a:extLst>
              <a:ext uri="{FF2B5EF4-FFF2-40B4-BE49-F238E27FC236}">
                <a16:creationId xmlns:a16="http://schemas.microsoft.com/office/drawing/2014/main" id="{8F001C9F-E08C-46E7-A770-2DE0146C1CB8}"/>
              </a:ext>
            </a:extLst>
          </p:cNvPr>
          <p:cNvSpPr txBox="1">
            <a:spLocks/>
          </p:cNvSpPr>
          <p:nvPr/>
        </p:nvSpPr>
        <p:spPr>
          <a:xfrm>
            <a:off x="5857537" y="1551054"/>
            <a:ext cx="689652" cy="353947"/>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Vs</a:t>
            </a:r>
          </a:p>
        </p:txBody>
      </p:sp>
      <p:sp>
        <p:nvSpPr>
          <p:cNvPr id="10" name="TextBox 9">
            <a:extLst>
              <a:ext uri="{FF2B5EF4-FFF2-40B4-BE49-F238E27FC236}">
                <a16:creationId xmlns:a16="http://schemas.microsoft.com/office/drawing/2014/main" id="{517D3349-2653-424E-BB1A-8F469699DD46}"/>
              </a:ext>
            </a:extLst>
          </p:cNvPr>
          <p:cNvSpPr txBox="1"/>
          <p:nvPr/>
        </p:nvSpPr>
        <p:spPr>
          <a:xfrm>
            <a:off x="801688" y="2926301"/>
            <a:ext cx="4474028" cy="3539430"/>
          </a:xfrm>
          <a:prstGeom prst="rect">
            <a:avLst/>
          </a:prstGeom>
          <a:solidFill>
            <a:schemeClr val="tx2">
              <a:lumMod val="20000"/>
              <a:lumOff val="80000"/>
            </a:schemeClr>
          </a:solidFill>
          <a:effectLst>
            <a:softEdge rad="12700"/>
          </a:effectLst>
        </p:spPr>
        <p:txBody>
          <a:bodyPr wrap="square" rtlCol="0">
            <a:spAutoFit/>
          </a:bodyPr>
          <a:lstStyle/>
          <a:p>
            <a:r>
              <a:rPr lang="en-US" sz="1600" b="1" dirty="0"/>
              <a:t>Characteristics</a:t>
            </a:r>
          </a:p>
          <a:p>
            <a:pPr marL="285750" indent="-285750">
              <a:buClr>
                <a:srgbClr val="FFC000"/>
              </a:buClr>
              <a:buFont typeface="Wingdings" panose="05000000000000000000" pitchFamily="2" charset="2"/>
              <a:buChar char="§"/>
            </a:pPr>
            <a:r>
              <a:rPr lang="en-US" sz="1600" dirty="0"/>
              <a:t>Typically fixed rate</a:t>
            </a:r>
          </a:p>
          <a:p>
            <a:pPr marL="285750" indent="-285750">
              <a:buClr>
                <a:srgbClr val="FFC000"/>
              </a:buClr>
              <a:buFont typeface="Wingdings" panose="05000000000000000000" pitchFamily="2" charset="2"/>
              <a:buChar char="§"/>
            </a:pPr>
            <a:r>
              <a:rPr lang="en-US" sz="1600" dirty="0"/>
              <a:t>Banks act as “arrangers” but typically don’t fund/invest</a:t>
            </a:r>
          </a:p>
          <a:p>
            <a:pPr marL="285750" indent="-285750">
              <a:buClr>
                <a:srgbClr val="FFC000"/>
              </a:buClr>
              <a:buFont typeface="Wingdings" panose="05000000000000000000" pitchFamily="2" charset="2"/>
              <a:buChar char="§"/>
            </a:pPr>
            <a:r>
              <a:rPr lang="en-US" sz="1600" dirty="0"/>
              <a:t>Less flexibility on drawdown and repayment</a:t>
            </a:r>
          </a:p>
          <a:p>
            <a:pPr marL="285750" indent="-285750">
              <a:buClr>
                <a:srgbClr val="FFC000"/>
              </a:buClr>
              <a:buFont typeface="Wingdings" panose="05000000000000000000" pitchFamily="2" charset="2"/>
              <a:buChar char="§"/>
            </a:pPr>
            <a:r>
              <a:rPr lang="en-US" sz="1600" dirty="0"/>
              <a:t>Access to higher volume</a:t>
            </a:r>
          </a:p>
          <a:p>
            <a:pPr marL="285750" indent="-285750">
              <a:buClr>
                <a:srgbClr val="FFC000"/>
              </a:buClr>
              <a:buFont typeface="Wingdings" panose="05000000000000000000" pitchFamily="2" charset="2"/>
              <a:buChar char="§"/>
            </a:pPr>
            <a:r>
              <a:rPr lang="en-US" sz="1600" dirty="0"/>
              <a:t>Longer tenors</a:t>
            </a:r>
          </a:p>
          <a:p>
            <a:pPr marL="285750" indent="-285750">
              <a:buClr>
                <a:srgbClr val="FFC000"/>
              </a:buClr>
              <a:buFont typeface="Wingdings" panose="05000000000000000000" pitchFamily="2" charset="2"/>
              <a:buChar char="§"/>
            </a:pPr>
            <a:r>
              <a:rPr lang="en-US" sz="1600" dirty="0"/>
              <a:t>Easier access to offshore capital</a:t>
            </a:r>
          </a:p>
          <a:p>
            <a:pPr marL="285750" indent="-285750">
              <a:buClr>
                <a:srgbClr val="FFC000"/>
              </a:buClr>
              <a:buFont typeface="Wingdings" panose="05000000000000000000" pitchFamily="2" charset="2"/>
              <a:buChar char="§"/>
            </a:pPr>
            <a:r>
              <a:rPr lang="en-US" sz="1600" dirty="0"/>
              <a:t>Can provide pricing advantage</a:t>
            </a:r>
          </a:p>
          <a:p>
            <a:pPr marL="285750" indent="-285750">
              <a:buClr>
                <a:srgbClr val="FFC000"/>
              </a:buClr>
              <a:buFont typeface="Wingdings" panose="05000000000000000000" pitchFamily="2" charset="2"/>
              <a:buChar char="§"/>
            </a:pPr>
            <a:r>
              <a:rPr lang="en-US" sz="1600" dirty="0"/>
              <a:t>Typically used by large corporates, governmental organisations (e.g. LGFA) and financial institutions </a:t>
            </a:r>
          </a:p>
          <a:p>
            <a:pPr marL="285750" indent="-285750">
              <a:buClr>
                <a:srgbClr val="FFC000"/>
              </a:buClr>
              <a:buFont typeface="Wingdings" panose="05000000000000000000" pitchFamily="2" charset="2"/>
              <a:buChar char="§"/>
            </a:pPr>
            <a:r>
              <a:rPr lang="en-US" sz="1600" dirty="0"/>
              <a:t>More easily traded between investors i.e. more liquid</a:t>
            </a:r>
          </a:p>
        </p:txBody>
      </p:sp>
      <p:sp>
        <p:nvSpPr>
          <p:cNvPr id="11" name="TextBox 10">
            <a:extLst>
              <a:ext uri="{FF2B5EF4-FFF2-40B4-BE49-F238E27FC236}">
                <a16:creationId xmlns:a16="http://schemas.microsoft.com/office/drawing/2014/main" id="{2610041C-A2AE-4462-B167-E72B918CADCF}"/>
              </a:ext>
            </a:extLst>
          </p:cNvPr>
          <p:cNvSpPr txBox="1"/>
          <p:nvPr/>
        </p:nvSpPr>
        <p:spPr>
          <a:xfrm>
            <a:off x="7052013" y="2926301"/>
            <a:ext cx="4474028" cy="2800767"/>
          </a:xfrm>
          <a:prstGeom prst="rect">
            <a:avLst/>
          </a:prstGeom>
          <a:solidFill>
            <a:schemeClr val="tx2">
              <a:lumMod val="20000"/>
              <a:lumOff val="80000"/>
            </a:schemeClr>
          </a:solidFill>
          <a:effectLst>
            <a:softEdge rad="12700"/>
          </a:effectLst>
        </p:spPr>
        <p:txBody>
          <a:bodyPr wrap="square" rtlCol="0">
            <a:spAutoFit/>
          </a:bodyPr>
          <a:lstStyle/>
          <a:p>
            <a:r>
              <a:rPr lang="en-US" sz="1600" b="1" dirty="0"/>
              <a:t>Characteristics</a:t>
            </a:r>
          </a:p>
          <a:p>
            <a:pPr marL="285750" indent="-285750">
              <a:buClr>
                <a:srgbClr val="FFC000"/>
              </a:buClr>
              <a:buFont typeface="Wingdings" panose="05000000000000000000" pitchFamily="2" charset="2"/>
              <a:buChar char="§"/>
            </a:pPr>
            <a:r>
              <a:rPr lang="en-US" sz="1600" dirty="0"/>
              <a:t>Typically floating rate</a:t>
            </a:r>
          </a:p>
          <a:p>
            <a:pPr marL="285750" indent="-285750">
              <a:buClr>
                <a:srgbClr val="FFC000"/>
              </a:buClr>
              <a:buFont typeface="Wingdings" panose="05000000000000000000" pitchFamily="2" charset="2"/>
              <a:buChar char="§"/>
            </a:pPr>
            <a:r>
              <a:rPr lang="en-US" sz="1600" dirty="0"/>
              <a:t>Banks act as “arrangers” and fund using their balance sheet</a:t>
            </a:r>
          </a:p>
          <a:p>
            <a:pPr marL="285750" indent="-285750">
              <a:buClr>
                <a:srgbClr val="FFC000"/>
              </a:buClr>
              <a:buFont typeface="Wingdings" panose="05000000000000000000" pitchFamily="2" charset="2"/>
              <a:buChar char="§"/>
            </a:pPr>
            <a:r>
              <a:rPr lang="en-US" sz="1600" dirty="0"/>
              <a:t>More flexibility to repay and redraw</a:t>
            </a:r>
          </a:p>
          <a:p>
            <a:pPr marL="285750" indent="-285750">
              <a:buClr>
                <a:srgbClr val="FFC000"/>
              </a:buClr>
              <a:buFont typeface="Wingdings" panose="05000000000000000000" pitchFamily="2" charset="2"/>
              <a:buChar char="§"/>
            </a:pPr>
            <a:r>
              <a:rPr lang="en-US" sz="1600" dirty="0"/>
              <a:t>Closer relationship with funders</a:t>
            </a:r>
          </a:p>
          <a:p>
            <a:pPr marL="285750" indent="-285750">
              <a:buClr>
                <a:srgbClr val="FFC000"/>
              </a:buClr>
              <a:buFont typeface="Wingdings" panose="05000000000000000000" pitchFamily="2" charset="2"/>
              <a:buChar char="§"/>
            </a:pPr>
            <a:r>
              <a:rPr lang="en-US" sz="1600" dirty="0"/>
              <a:t>Access to other financial products and services</a:t>
            </a:r>
          </a:p>
          <a:p>
            <a:pPr marL="285750" indent="-285750">
              <a:buClr>
                <a:srgbClr val="FFC000"/>
              </a:buClr>
              <a:buFont typeface="Wingdings" panose="05000000000000000000" pitchFamily="2" charset="2"/>
              <a:buChar char="§"/>
            </a:pPr>
            <a:r>
              <a:rPr lang="en-US" sz="1600" dirty="0"/>
              <a:t>Used by wide range of businesses from SMEs to large corporates</a:t>
            </a:r>
          </a:p>
          <a:p>
            <a:pPr marL="285750" indent="-285750">
              <a:buClr>
                <a:srgbClr val="FFC000"/>
              </a:buClr>
              <a:buFont typeface="Wingdings" panose="05000000000000000000" pitchFamily="2" charset="2"/>
              <a:buChar char="§"/>
            </a:pPr>
            <a:r>
              <a:rPr lang="en-US" sz="1600" dirty="0"/>
              <a:t>Less easily traded between banks/lenders</a:t>
            </a:r>
          </a:p>
        </p:txBody>
      </p:sp>
    </p:spTree>
    <p:extLst>
      <p:ext uri="{BB962C8B-B14F-4D97-AF65-F5344CB8AC3E}">
        <p14:creationId xmlns:p14="http://schemas.microsoft.com/office/powerpoint/2010/main" val="407791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1E59D7-3C03-6A4F-3C2F-0AB6BEF7CF2C}"/>
              </a:ext>
            </a:extLst>
          </p:cNvPr>
          <p:cNvSpPr>
            <a:spLocks noGrp="1"/>
          </p:cNvSpPr>
          <p:nvPr>
            <p:ph type="body" sz="quarter" idx="10"/>
          </p:nvPr>
        </p:nvSpPr>
        <p:spPr/>
        <p:txBody>
          <a:bodyPr/>
          <a:lstStyle/>
          <a:p>
            <a:r>
              <a:rPr lang="en-US" dirty="0"/>
              <a:t>Sustainable Finance</a:t>
            </a:r>
          </a:p>
        </p:txBody>
      </p:sp>
      <p:grpSp>
        <p:nvGrpSpPr>
          <p:cNvPr id="4" name="Group 3">
            <a:extLst>
              <a:ext uri="{FF2B5EF4-FFF2-40B4-BE49-F238E27FC236}">
                <a16:creationId xmlns:a16="http://schemas.microsoft.com/office/drawing/2014/main" id="{AD9C1B15-1E85-02D8-1104-819164EE75D7}"/>
              </a:ext>
            </a:extLst>
          </p:cNvPr>
          <p:cNvGrpSpPr/>
          <p:nvPr/>
        </p:nvGrpSpPr>
        <p:grpSpPr>
          <a:xfrm>
            <a:off x="834749" y="1737756"/>
            <a:ext cx="10293721" cy="3934452"/>
            <a:chOff x="834749" y="1694212"/>
            <a:chExt cx="10293721" cy="3934452"/>
          </a:xfrm>
        </p:grpSpPr>
        <p:cxnSp>
          <p:nvCxnSpPr>
            <p:cNvPr id="5" name="Straight Connector 4">
              <a:extLst>
                <a:ext uri="{FF2B5EF4-FFF2-40B4-BE49-F238E27FC236}">
                  <a16:creationId xmlns:a16="http://schemas.microsoft.com/office/drawing/2014/main" id="{3EF52E9F-AFD5-51D8-D4D5-A79840B96172}"/>
                </a:ext>
              </a:extLst>
            </p:cNvPr>
            <p:cNvCxnSpPr>
              <a:cxnSpLocks/>
            </p:cNvCxnSpPr>
            <p:nvPr/>
          </p:nvCxnSpPr>
          <p:spPr>
            <a:xfrm>
              <a:off x="6057056" y="3468126"/>
              <a:ext cx="0" cy="216053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4389F13-77E2-761C-3145-6B9F988F206D}"/>
                </a:ext>
              </a:extLst>
            </p:cNvPr>
            <p:cNvSpPr txBox="1"/>
            <p:nvPr/>
          </p:nvSpPr>
          <p:spPr>
            <a:xfrm>
              <a:off x="1175320" y="2638808"/>
              <a:ext cx="3554023" cy="307777"/>
            </a:xfrm>
            <a:prstGeom prst="rect">
              <a:avLst/>
            </a:prstGeom>
            <a:noFill/>
          </p:spPr>
          <p:txBody>
            <a:bodyPr wrap="square" rtlCol="0">
              <a:spAutoFit/>
            </a:bodyPr>
            <a:lstStyle/>
            <a:p>
              <a:pPr algn="ctr" defTabSz="414677"/>
              <a:r>
                <a:rPr lang="en-NZ" sz="1400" b="1" dirty="0">
                  <a:solidFill>
                    <a:schemeClr val="tx1">
                      <a:lumMod val="50000"/>
                      <a:lumOff val="50000"/>
                    </a:schemeClr>
                  </a:solidFill>
                  <a:cs typeface="Arial" panose="020B0604020202020204" pitchFamily="34" charset="0"/>
                </a:rPr>
                <a:t>Sustainability-Linked Loans / Bonds </a:t>
              </a:r>
              <a:endParaRPr lang="en-NZ" sz="1400" dirty="0">
                <a:solidFill>
                  <a:schemeClr val="tx1">
                    <a:lumMod val="50000"/>
                    <a:lumOff val="50000"/>
                  </a:schemeClr>
                </a:solidFill>
                <a:cs typeface="Arial" panose="020B0604020202020204" pitchFamily="34" charset="0"/>
              </a:endParaRPr>
            </a:p>
          </p:txBody>
        </p:sp>
        <p:sp>
          <p:nvSpPr>
            <p:cNvPr id="7" name="Rectangle: Rounded Corners 55">
              <a:extLst>
                <a:ext uri="{FF2B5EF4-FFF2-40B4-BE49-F238E27FC236}">
                  <a16:creationId xmlns:a16="http://schemas.microsoft.com/office/drawing/2014/main" id="{14504958-0F90-A6EB-9C3D-C9F2FC6237E8}"/>
                </a:ext>
              </a:extLst>
            </p:cNvPr>
            <p:cNvSpPr/>
            <p:nvPr/>
          </p:nvSpPr>
          <p:spPr>
            <a:xfrm>
              <a:off x="834749" y="1831867"/>
              <a:ext cx="10293721" cy="1428101"/>
            </a:xfrm>
            <a:prstGeom prst="roundRect">
              <a:avLst>
                <a:gd name="adj" fmla="val 4623"/>
              </a:avLst>
            </a:prstGeom>
            <a:noFill/>
            <a:ln w="25400" cap="flat" cmpd="sng" algn="ctr">
              <a:solidFill>
                <a:srgbClr val="E6E7E8"/>
              </a:solidFill>
              <a:prstDash val="solid"/>
            </a:ln>
            <a:effectLst/>
          </p:spPr>
          <p:txBody>
            <a:bodyPr rtlCol="0" anchor="ctr"/>
            <a:lstStyle/>
            <a:p>
              <a:pPr algn="ctr" defTabSz="414531">
                <a:defRPr/>
              </a:pPr>
              <a:endParaRPr lang="en-US" sz="1400" kern="0" dirty="0">
                <a:solidFill>
                  <a:schemeClr val="tx1">
                    <a:lumMod val="50000"/>
                    <a:lumOff val="50000"/>
                  </a:schemeClr>
                </a:solidFill>
                <a:latin typeface="Calibri"/>
              </a:endParaRPr>
            </a:p>
          </p:txBody>
        </p:sp>
        <p:sp>
          <p:nvSpPr>
            <p:cNvPr id="8" name="Rectangle: Rounded Corners 1">
              <a:extLst>
                <a:ext uri="{FF2B5EF4-FFF2-40B4-BE49-F238E27FC236}">
                  <a16:creationId xmlns:a16="http://schemas.microsoft.com/office/drawing/2014/main" id="{E8274177-6AFB-9F46-BB01-87F24E5A4032}"/>
                </a:ext>
              </a:extLst>
            </p:cNvPr>
            <p:cNvSpPr/>
            <p:nvPr/>
          </p:nvSpPr>
          <p:spPr>
            <a:xfrm>
              <a:off x="1878551" y="2168483"/>
              <a:ext cx="2327517" cy="470325"/>
            </a:xfrm>
            <a:prstGeom prst="roundRect">
              <a:avLst>
                <a:gd name="adj" fmla="val 50000"/>
              </a:avLst>
            </a:prstGeom>
            <a:solidFill>
              <a:srgbClr val="E6E7E8"/>
            </a:solidFill>
            <a:ln w="25400" cap="flat" cmpd="sng" algn="ctr">
              <a:noFill/>
              <a:prstDash val="solid"/>
            </a:ln>
            <a:effectLst/>
          </p:spPr>
          <p:txBody>
            <a:bodyPr rtlCol="0" anchor="ctr"/>
            <a:lstStyle/>
            <a:p>
              <a:pPr algn="ctr" defTabSz="829061">
                <a:lnSpc>
                  <a:spcPct val="80000"/>
                </a:lnSpc>
                <a:buClr>
                  <a:srgbClr val="3C3C3C"/>
                </a:buClr>
              </a:pPr>
              <a:r>
                <a:rPr lang="en-AU" sz="1400" b="1" spc="-19" dirty="0">
                  <a:solidFill>
                    <a:schemeClr val="tx1">
                      <a:lumMod val="75000"/>
                    </a:schemeClr>
                  </a:solidFill>
                </a:rPr>
                <a:t>Sustainability-Linked Instruments</a:t>
              </a:r>
            </a:p>
          </p:txBody>
        </p:sp>
        <p:grpSp>
          <p:nvGrpSpPr>
            <p:cNvPr id="9" name="Group 8">
              <a:extLst>
                <a:ext uri="{FF2B5EF4-FFF2-40B4-BE49-F238E27FC236}">
                  <a16:creationId xmlns:a16="http://schemas.microsoft.com/office/drawing/2014/main" id="{625EF43E-22FB-CDB3-D645-CC4F51C36AD7}"/>
                </a:ext>
              </a:extLst>
            </p:cNvPr>
            <p:cNvGrpSpPr/>
            <p:nvPr/>
          </p:nvGrpSpPr>
          <p:grpSpPr>
            <a:xfrm>
              <a:off x="1239967" y="2136533"/>
              <a:ext cx="518758" cy="513094"/>
              <a:chOff x="2998209" y="2590607"/>
              <a:chExt cx="855471" cy="846130"/>
            </a:xfrm>
          </p:grpSpPr>
          <p:sp>
            <p:nvSpPr>
              <p:cNvPr id="44" name="Oval 43">
                <a:extLst>
                  <a:ext uri="{FF2B5EF4-FFF2-40B4-BE49-F238E27FC236}">
                    <a16:creationId xmlns:a16="http://schemas.microsoft.com/office/drawing/2014/main" id="{8BB099A2-BE33-6BF9-4E3F-14AEA9DF95BB}"/>
                  </a:ext>
                </a:extLst>
              </p:cNvPr>
              <p:cNvSpPr/>
              <p:nvPr/>
            </p:nvSpPr>
            <p:spPr>
              <a:xfrm>
                <a:off x="2998209" y="2590607"/>
                <a:ext cx="846082" cy="846130"/>
              </a:xfrm>
              <a:prstGeom prst="ellipse">
                <a:avLst/>
              </a:prstGeom>
              <a:solidFill>
                <a:schemeClr val="accent5"/>
              </a:solidFill>
              <a:ln w="25400" cap="flat" cmpd="sng" algn="ctr">
                <a:solidFill>
                  <a:schemeClr val="accent5"/>
                </a:solidFill>
                <a:prstDash val="solid"/>
              </a:ln>
              <a:effectLst/>
            </p:spPr>
            <p:txBody>
              <a:bodyPr rtlCol="0" anchor="ctr"/>
              <a:lstStyle/>
              <a:p>
                <a:pPr algn="ctr" defTabSz="414677">
                  <a:defRPr/>
                </a:pPr>
                <a:endParaRPr lang="en-US" sz="1400" kern="0" dirty="0">
                  <a:solidFill>
                    <a:srgbClr val="FFFFFF"/>
                  </a:solidFill>
                  <a:latin typeface="Calibri"/>
                </a:endParaRPr>
              </a:p>
            </p:txBody>
          </p:sp>
          <p:pic>
            <p:nvPicPr>
              <p:cNvPr id="45" name="Picture 44">
                <a:extLst>
                  <a:ext uri="{FF2B5EF4-FFF2-40B4-BE49-F238E27FC236}">
                    <a16:creationId xmlns:a16="http://schemas.microsoft.com/office/drawing/2014/main" id="{429BA9CC-0AF1-A8CF-49C8-6D53B1C29843}"/>
                  </a:ext>
                </a:extLst>
              </p:cNvPr>
              <p:cNvPicPr>
                <a:picLocks noChangeAspect="1"/>
              </p:cNvPicPr>
              <p:nvPr/>
            </p:nvPicPr>
            <p:blipFill rotWithShape="1">
              <a:blip r:embed="rId3">
                <a:extLst>
                  <a:ext uri="{28A0092B-C50C-407E-A947-70E740481C1C}">
                    <a14:useLocalDpi xmlns:a14="http://schemas.microsoft.com/office/drawing/2010/main" val="0"/>
                  </a:ext>
                </a:extLst>
              </a:blip>
              <a:srcRect t="18282" b="15053"/>
              <a:stretch/>
            </p:blipFill>
            <p:spPr>
              <a:xfrm>
                <a:off x="3003149" y="2711015"/>
                <a:ext cx="850531" cy="622127"/>
              </a:xfrm>
              <a:prstGeom prst="rect">
                <a:avLst/>
              </a:prstGeom>
            </p:spPr>
          </p:pic>
        </p:grpSp>
        <p:sp>
          <p:nvSpPr>
            <p:cNvPr id="10" name="Rounded Rectangle 4">
              <a:extLst>
                <a:ext uri="{FF2B5EF4-FFF2-40B4-BE49-F238E27FC236}">
                  <a16:creationId xmlns:a16="http://schemas.microsoft.com/office/drawing/2014/main" id="{A931F6B4-4D3F-0F6E-D12A-46EBBFD231C4}"/>
                </a:ext>
              </a:extLst>
            </p:cNvPr>
            <p:cNvSpPr txBox="1"/>
            <p:nvPr/>
          </p:nvSpPr>
          <p:spPr>
            <a:xfrm>
              <a:off x="1500008" y="3689502"/>
              <a:ext cx="2882363" cy="315132"/>
            </a:xfrm>
            <a:prstGeom prst="rect">
              <a:avLst/>
            </a:prstGeom>
            <a:solidFill>
              <a:schemeClr val="accent5"/>
            </a:solidFill>
            <a:ln>
              <a:solidFill>
                <a:schemeClr val="accent5"/>
              </a:solidFill>
            </a:ln>
            <a:effectLst/>
          </p:spPr>
          <p:txBody>
            <a:bodyPr spcFirstLastPara="0" vert="horz" wrap="square" lIns="29949" tIns="22462" rIns="29949" bIns="22462" numCol="1" spcCol="1270" anchor="ctr" anchorCtr="0">
              <a:noAutofit/>
            </a:bodyPr>
            <a:lstStyle/>
            <a:p>
              <a:pPr algn="ctr" defTabSz="524105">
                <a:lnSpc>
                  <a:spcPct val="90000"/>
                </a:lnSpc>
                <a:spcBef>
                  <a:spcPct val="0"/>
                </a:spcBef>
                <a:spcAft>
                  <a:spcPct val="35000"/>
                </a:spcAft>
                <a:defRPr/>
              </a:pPr>
              <a:r>
                <a:rPr lang="en-US" sz="1400" kern="0" dirty="0">
                  <a:solidFill>
                    <a:srgbClr val="FFFFFF"/>
                  </a:solidFill>
                  <a:latin typeface="Calibri"/>
                </a:rPr>
                <a:t>No restriction on use of proceeds</a:t>
              </a:r>
            </a:p>
          </p:txBody>
        </p:sp>
        <p:sp>
          <p:nvSpPr>
            <p:cNvPr id="11" name="Rounded Rectangle 6">
              <a:extLst>
                <a:ext uri="{FF2B5EF4-FFF2-40B4-BE49-F238E27FC236}">
                  <a16:creationId xmlns:a16="http://schemas.microsoft.com/office/drawing/2014/main" id="{476D1B59-D07D-B348-2CDD-42BD9C715609}"/>
                </a:ext>
              </a:extLst>
            </p:cNvPr>
            <p:cNvSpPr txBox="1"/>
            <p:nvPr/>
          </p:nvSpPr>
          <p:spPr>
            <a:xfrm>
              <a:off x="1510834" y="4658416"/>
              <a:ext cx="2871538" cy="365089"/>
            </a:xfrm>
            <a:prstGeom prst="rect">
              <a:avLst/>
            </a:prstGeom>
            <a:solidFill>
              <a:schemeClr val="accent5"/>
            </a:solidFill>
            <a:ln>
              <a:solidFill>
                <a:schemeClr val="accent5"/>
              </a:solidFill>
            </a:ln>
            <a:effectLst/>
          </p:spPr>
          <p:txBody>
            <a:bodyPr spcFirstLastPara="0" vert="horz" wrap="square" lIns="29949" tIns="22462" rIns="29949" bIns="22462" numCol="1" spcCol="1270" anchor="ctr" anchorCtr="0">
              <a:noAutofit/>
            </a:bodyPr>
            <a:lstStyle/>
            <a:p>
              <a:pPr algn="ctr" defTabSz="524105">
                <a:lnSpc>
                  <a:spcPct val="90000"/>
                </a:lnSpc>
                <a:spcBef>
                  <a:spcPct val="0"/>
                </a:spcBef>
                <a:spcAft>
                  <a:spcPct val="35000"/>
                </a:spcAft>
                <a:defRPr/>
              </a:pPr>
              <a:r>
                <a:rPr lang="en-US" sz="1400" kern="0" dirty="0">
                  <a:solidFill>
                    <a:srgbClr val="FFFFFF"/>
                  </a:solidFill>
                  <a:latin typeface="Calibri"/>
                </a:rPr>
                <a:t>Ambitious targets; pricing impact</a:t>
              </a:r>
            </a:p>
          </p:txBody>
        </p:sp>
        <p:sp>
          <p:nvSpPr>
            <p:cNvPr id="12" name="Rounded Rectangle 8">
              <a:extLst>
                <a:ext uri="{FF2B5EF4-FFF2-40B4-BE49-F238E27FC236}">
                  <a16:creationId xmlns:a16="http://schemas.microsoft.com/office/drawing/2014/main" id="{97386086-DC1F-E1F1-4958-584F423B4AE0}"/>
                </a:ext>
              </a:extLst>
            </p:cNvPr>
            <p:cNvSpPr txBox="1"/>
            <p:nvPr/>
          </p:nvSpPr>
          <p:spPr>
            <a:xfrm>
              <a:off x="1489178" y="5129911"/>
              <a:ext cx="2893194" cy="360204"/>
            </a:xfrm>
            <a:prstGeom prst="rect">
              <a:avLst/>
            </a:prstGeom>
            <a:solidFill>
              <a:schemeClr val="accent5"/>
            </a:solidFill>
            <a:ln>
              <a:solidFill>
                <a:schemeClr val="accent5"/>
              </a:solidFill>
            </a:ln>
            <a:effectLst/>
          </p:spPr>
          <p:txBody>
            <a:bodyPr spcFirstLastPara="0" vert="horz" wrap="square" lIns="29949" tIns="22462" rIns="29949" bIns="22462" numCol="1" spcCol="1270" anchor="ctr" anchorCtr="0">
              <a:noAutofit/>
            </a:bodyPr>
            <a:lstStyle/>
            <a:p>
              <a:pPr algn="ctr" defTabSz="524105">
                <a:lnSpc>
                  <a:spcPct val="90000"/>
                </a:lnSpc>
                <a:spcBef>
                  <a:spcPct val="0"/>
                </a:spcBef>
                <a:spcAft>
                  <a:spcPct val="35000"/>
                </a:spcAft>
                <a:defRPr/>
              </a:pPr>
              <a:r>
                <a:rPr lang="en-US" sz="1400" kern="0" dirty="0">
                  <a:solidFill>
                    <a:srgbClr val="FFFFFF"/>
                  </a:solidFill>
                  <a:latin typeface="Calibri"/>
                </a:rPr>
                <a:t>Reporting on progress against targets</a:t>
              </a:r>
            </a:p>
          </p:txBody>
        </p:sp>
        <p:sp>
          <p:nvSpPr>
            <p:cNvPr id="13" name="Down Arrow 67">
              <a:extLst>
                <a:ext uri="{FF2B5EF4-FFF2-40B4-BE49-F238E27FC236}">
                  <a16:creationId xmlns:a16="http://schemas.microsoft.com/office/drawing/2014/main" id="{15AEBB70-D9E8-23C8-E7CA-DE17D7BD4565}"/>
                </a:ext>
              </a:extLst>
            </p:cNvPr>
            <p:cNvSpPr/>
            <p:nvPr/>
          </p:nvSpPr>
          <p:spPr>
            <a:xfrm>
              <a:off x="2803465" y="3160778"/>
              <a:ext cx="286276" cy="503525"/>
            </a:xfrm>
            <a:prstGeom prst="downArrow">
              <a:avLst/>
            </a:prstGeom>
            <a:solidFill>
              <a:schemeClr val="accent5"/>
            </a:solidFill>
            <a:ln w="9525" cap="flat" cmpd="sng" algn="ctr">
              <a:solidFill>
                <a:schemeClr val="accent5"/>
              </a:solidFill>
              <a:prstDash val="solid"/>
            </a:ln>
            <a:effectLst>
              <a:outerShdw blurRad="40000" dist="23000" dir="5400000" rotWithShape="0">
                <a:srgbClr val="000000">
                  <a:alpha val="35000"/>
                </a:srgbClr>
              </a:outerShdw>
            </a:effectLst>
          </p:spPr>
          <p:txBody>
            <a:bodyPr rtlCol="0" anchor="ctr"/>
            <a:lstStyle/>
            <a:p>
              <a:pPr algn="ctr" defTabSz="414677">
                <a:defRPr/>
              </a:pPr>
              <a:endParaRPr lang="en-NZ" sz="1400" kern="0" dirty="0">
                <a:solidFill>
                  <a:srgbClr val="FFFFFF"/>
                </a:solidFill>
                <a:latin typeface="Calibri"/>
              </a:endParaRPr>
            </a:p>
          </p:txBody>
        </p:sp>
        <p:grpSp>
          <p:nvGrpSpPr>
            <p:cNvPr id="14" name="Group 13">
              <a:extLst>
                <a:ext uri="{FF2B5EF4-FFF2-40B4-BE49-F238E27FC236}">
                  <a16:creationId xmlns:a16="http://schemas.microsoft.com/office/drawing/2014/main" id="{253C19EA-F785-FA2B-DD44-122D43BEF15B}"/>
                </a:ext>
              </a:extLst>
            </p:cNvPr>
            <p:cNvGrpSpPr/>
            <p:nvPr/>
          </p:nvGrpSpPr>
          <p:grpSpPr>
            <a:xfrm>
              <a:off x="1500008" y="4094257"/>
              <a:ext cx="2893190" cy="452255"/>
              <a:chOff x="4727793" y="1574740"/>
              <a:chExt cx="3213932" cy="440143"/>
            </a:xfrm>
            <a:solidFill>
              <a:schemeClr val="accent5"/>
            </a:solidFill>
          </p:grpSpPr>
          <p:sp>
            <p:nvSpPr>
              <p:cNvPr id="42" name="Rounded Rectangle 72">
                <a:extLst>
                  <a:ext uri="{FF2B5EF4-FFF2-40B4-BE49-F238E27FC236}">
                    <a16:creationId xmlns:a16="http://schemas.microsoft.com/office/drawing/2014/main" id="{EBF29450-9E3A-0306-11CB-0BBCE2A2F0D7}"/>
                  </a:ext>
                </a:extLst>
              </p:cNvPr>
              <p:cNvSpPr/>
              <p:nvPr/>
            </p:nvSpPr>
            <p:spPr>
              <a:xfrm>
                <a:off x="4727793" y="1574740"/>
                <a:ext cx="3213932" cy="410606"/>
              </a:xfrm>
              <a:prstGeom prst="roundRect">
                <a:avLst>
                  <a:gd name="adj" fmla="val 10000"/>
                </a:avLst>
              </a:prstGeom>
              <a:grpFill/>
              <a:ln w="25400" cap="flat" cmpd="sng" algn="ctr">
                <a:solidFill>
                  <a:srgbClr val="FFFFFF">
                    <a:hueOff val="0"/>
                    <a:satOff val="0"/>
                    <a:lumOff val="0"/>
                    <a:alphaOff val="0"/>
                  </a:srgbClr>
                </a:solidFill>
                <a:prstDash val="solid"/>
              </a:ln>
              <a:effectLst/>
            </p:spPr>
          </p:sp>
          <p:sp>
            <p:nvSpPr>
              <p:cNvPr id="43" name="Rounded Rectangle 8">
                <a:extLst>
                  <a:ext uri="{FF2B5EF4-FFF2-40B4-BE49-F238E27FC236}">
                    <a16:creationId xmlns:a16="http://schemas.microsoft.com/office/drawing/2014/main" id="{20A70147-6B1E-41B3-9609-0DBF1385BB16}"/>
                  </a:ext>
                </a:extLst>
              </p:cNvPr>
              <p:cNvSpPr txBox="1"/>
              <p:nvPr/>
            </p:nvSpPr>
            <p:spPr>
              <a:xfrm>
                <a:off x="4739819" y="1586766"/>
                <a:ext cx="3189880" cy="428117"/>
              </a:xfrm>
              <a:prstGeom prst="rect">
                <a:avLst/>
              </a:prstGeom>
              <a:grpFill/>
              <a:ln>
                <a:solidFill>
                  <a:schemeClr val="accent5"/>
                </a:solidFill>
              </a:ln>
              <a:effectLst/>
            </p:spPr>
            <p:txBody>
              <a:bodyPr spcFirstLastPara="0" vert="horz" wrap="square" lIns="29949" tIns="22462" rIns="29949" bIns="22462" numCol="1" spcCol="1270" anchor="ctr" anchorCtr="0">
                <a:noAutofit/>
              </a:bodyPr>
              <a:lstStyle/>
              <a:p>
                <a:pPr algn="ctr" defTabSz="524105">
                  <a:lnSpc>
                    <a:spcPct val="90000"/>
                  </a:lnSpc>
                  <a:spcBef>
                    <a:spcPct val="0"/>
                  </a:spcBef>
                  <a:spcAft>
                    <a:spcPct val="35000"/>
                  </a:spcAft>
                  <a:defRPr/>
                </a:pPr>
                <a:r>
                  <a:rPr lang="en-US" sz="1400" kern="0" dirty="0">
                    <a:solidFill>
                      <a:srgbClr val="FFFFFF"/>
                    </a:solidFill>
                    <a:latin typeface="Calibri"/>
                  </a:rPr>
                  <a:t>Financing linked to sustainability objectives</a:t>
                </a:r>
              </a:p>
            </p:txBody>
          </p:sp>
        </p:grpSp>
        <p:sp>
          <p:nvSpPr>
            <p:cNvPr id="15" name="TextBox 14">
              <a:extLst>
                <a:ext uri="{FF2B5EF4-FFF2-40B4-BE49-F238E27FC236}">
                  <a16:creationId xmlns:a16="http://schemas.microsoft.com/office/drawing/2014/main" id="{738AB4FB-9C3B-09CD-3C3E-13965CDA82B0}"/>
                </a:ext>
              </a:extLst>
            </p:cNvPr>
            <p:cNvSpPr txBox="1"/>
            <p:nvPr/>
          </p:nvSpPr>
          <p:spPr>
            <a:xfrm>
              <a:off x="7010588" y="2789871"/>
              <a:ext cx="3953912" cy="307777"/>
            </a:xfrm>
            <a:prstGeom prst="rect">
              <a:avLst/>
            </a:prstGeom>
            <a:noFill/>
          </p:spPr>
          <p:txBody>
            <a:bodyPr wrap="square" rtlCol="0">
              <a:spAutoFit/>
            </a:bodyPr>
            <a:lstStyle/>
            <a:p>
              <a:pPr algn="ctr" defTabSz="414677"/>
              <a:r>
                <a:rPr lang="en-NZ" sz="1400" b="1" dirty="0">
                  <a:solidFill>
                    <a:schemeClr val="tx1">
                      <a:lumMod val="50000"/>
                      <a:lumOff val="50000"/>
                    </a:schemeClr>
                  </a:solidFill>
                  <a:cs typeface="Arial" panose="020B0604020202020204" pitchFamily="34" charset="0"/>
                </a:rPr>
                <a:t>Green / Social / Sustainability Bonds</a:t>
              </a:r>
              <a:endParaRPr lang="en-NZ" sz="1600" b="1" dirty="0">
                <a:solidFill>
                  <a:schemeClr val="tx1">
                    <a:lumMod val="50000"/>
                    <a:lumOff val="50000"/>
                  </a:schemeClr>
                </a:solidFill>
                <a:cs typeface="Arial" panose="020B0604020202020204" pitchFamily="34" charset="0"/>
              </a:endParaRPr>
            </a:p>
          </p:txBody>
        </p:sp>
        <p:sp>
          <p:nvSpPr>
            <p:cNvPr id="16" name="Rectangle: Rounded Corners 1">
              <a:extLst>
                <a:ext uri="{FF2B5EF4-FFF2-40B4-BE49-F238E27FC236}">
                  <a16:creationId xmlns:a16="http://schemas.microsoft.com/office/drawing/2014/main" id="{309BAAFF-8371-9AD3-8F8D-97CD20B79851}"/>
                </a:ext>
              </a:extLst>
            </p:cNvPr>
            <p:cNvSpPr/>
            <p:nvPr/>
          </p:nvSpPr>
          <p:spPr>
            <a:xfrm>
              <a:off x="7700698" y="2116207"/>
              <a:ext cx="2333243" cy="461036"/>
            </a:xfrm>
            <a:prstGeom prst="roundRect">
              <a:avLst>
                <a:gd name="adj" fmla="val 50000"/>
              </a:avLst>
            </a:prstGeom>
            <a:solidFill>
              <a:srgbClr val="E6E7E8"/>
            </a:solidFill>
            <a:ln w="25400" cap="flat" cmpd="sng" algn="ctr">
              <a:noFill/>
              <a:prstDash val="solid"/>
            </a:ln>
            <a:effectLst/>
          </p:spPr>
          <p:txBody>
            <a:bodyPr rtlCol="0" anchor="ctr"/>
            <a:lstStyle/>
            <a:p>
              <a:pPr algn="ctr" defTabSz="829061">
                <a:lnSpc>
                  <a:spcPct val="80000"/>
                </a:lnSpc>
                <a:buClr>
                  <a:srgbClr val="3C3C3C"/>
                </a:buClr>
                <a:defRPr/>
              </a:pPr>
              <a:r>
                <a:rPr lang="en-AU" sz="1400" b="1" spc="-19" dirty="0">
                  <a:solidFill>
                    <a:schemeClr val="tx1">
                      <a:lumMod val="75000"/>
                    </a:schemeClr>
                  </a:solidFill>
                </a:rPr>
                <a:t>Use of Proceeds Instruments</a:t>
              </a:r>
            </a:p>
          </p:txBody>
        </p:sp>
        <p:sp>
          <p:nvSpPr>
            <p:cNvPr id="41" name="Rounded Rectangle 4">
              <a:extLst>
                <a:ext uri="{FF2B5EF4-FFF2-40B4-BE49-F238E27FC236}">
                  <a16:creationId xmlns:a16="http://schemas.microsoft.com/office/drawing/2014/main" id="{6AEDEEA1-7F05-703E-6DEF-8C125B7031DD}"/>
                </a:ext>
              </a:extLst>
            </p:cNvPr>
            <p:cNvSpPr txBox="1"/>
            <p:nvPr/>
          </p:nvSpPr>
          <p:spPr>
            <a:xfrm>
              <a:off x="7394465" y="3647173"/>
              <a:ext cx="2887901" cy="422780"/>
            </a:xfrm>
            <a:prstGeom prst="rect">
              <a:avLst/>
            </a:prstGeom>
            <a:solidFill>
              <a:schemeClr val="accent5"/>
            </a:solidFill>
            <a:ln>
              <a:noFill/>
            </a:ln>
            <a:effectLst/>
          </p:spPr>
          <p:txBody>
            <a:bodyPr spcFirstLastPara="0" vert="horz" wrap="square" lIns="29949" tIns="22462" rIns="29949" bIns="22462" numCol="1" spcCol="1270" anchor="ctr" anchorCtr="0">
              <a:noAutofit/>
            </a:bodyPr>
            <a:lstStyle/>
            <a:p>
              <a:pPr algn="ctr" defTabSz="524105">
                <a:lnSpc>
                  <a:spcPct val="90000"/>
                </a:lnSpc>
                <a:spcBef>
                  <a:spcPct val="0"/>
                </a:spcBef>
                <a:spcAft>
                  <a:spcPct val="35000"/>
                </a:spcAft>
                <a:defRPr/>
              </a:pPr>
              <a:r>
                <a:rPr lang="en-US" sz="1400" kern="0" dirty="0">
                  <a:solidFill>
                    <a:srgbClr val="FFFFFF"/>
                  </a:solidFill>
                  <a:latin typeface="Calibri"/>
                </a:rPr>
                <a:t>Proceeds dedicated to sustainable assets / activities</a:t>
              </a:r>
            </a:p>
          </p:txBody>
        </p:sp>
        <p:sp>
          <p:nvSpPr>
            <p:cNvPr id="39" name="Rounded Rectangle 6">
              <a:extLst>
                <a:ext uri="{FF2B5EF4-FFF2-40B4-BE49-F238E27FC236}">
                  <a16:creationId xmlns:a16="http://schemas.microsoft.com/office/drawing/2014/main" id="{F7D4BE3C-242A-B08F-3071-37D479858D2C}"/>
                </a:ext>
              </a:extLst>
            </p:cNvPr>
            <p:cNvSpPr txBox="1"/>
            <p:nvPr/>
          </p:nvSpPr>
          <p:spPr>
            <a:xfrm>
              <a:off x="7392404" y="4173373"/>
              <a:ext cx="2895962" cy="331436"/>
            </a:xfrm>
            <a:prstGeom prst="rect">
              <a:avLst/>
            </a:prstGeom>
            <a:solidFill>
              <a:schemeClr val="accent5"/>
            </a:solidFill>
            <a:ln>
              <a:noFill/>
            </a:ln>
            <a:effectLst/>
          </p:spPr>
          <p:txBody>
            <a:bodyPr spcFirstLastPara="0" vert="horz" wrap="square" lIns="29949" tIns="22462" rIns="29949" bIns="22462" numCol="1" spcCol="1270" anchor="ctr" anchorCtr="0">
              <a:noAutofit/>
            </a:bodyPr>
            <a:lstStyle/>
            <a:p>
              <a:pPr algn="ctr" defTabSz="524105">
                <a:lnSpc>
                  <a:spcPct val="90000"/>
                </a:lnSpc>
                <a:spcBef>
                  <a:spcPct val="0"/>
                </a:spcBef>
                <a:spcAft>
                  <a:spcPct val="35000"/>
                </a:spcAft>
                <a:defRPr/>
              </a:pPr>
              <a:r>
                <a:rPr lang="en-US" sz="1400" kern="0" dirty="0">
                  <a:solidFill>
                    <a:srgbClr val="FFFFFF"/>
                  </a:solidFill>
                  <a:latin typeface="Calibri"/>
                </a:rPr>
                <a:t>Project evaluation and selection</a:t>
              </a:r>
            </a:p>
          </p:txBody>
        </p:sp>
        <p:grpSp>
          <p:nvGrpSpPr>
            <p:cNvPr id="19" name="Group 18">
              <a:extLst>
                <a:ext uri="{FF2B5EF4-FFF2-40B4-BE49-F238E27FC236}">
                  <a16:creationId xmlns:a16="http://schemas.microsoft.com/office/drawing/2014/main" id="{061F4425-974A-6364-EC87-3F189CBDC3A0}"/>
                </a:ext>
              </a:extLst>
            </p:cNvPr>
            <p:cNvGrpSpPr/>
            <p:nvPr/>
          </p:nvGrpSpPr>
          <p:grpSpPr>
            <a:xfrm>
              <a:off x="7396433" y="4615132"/>
              <a:ext cx="2895962" cy="357895"/>
              <a:chOff x="405917" y="1329687"/>
              <a:chExt cx="3213932" cy="394595"/>
            </a:xfrm>
            <a:solidFill>
              <a:schemeClr val="tx2">
                <a:lumMod val="75000"/>
              </a:schemeClr>
            </a:solidFill>
          </p:grpSpPr>
          <p:sp>
            <p:nvSpPr>
              <p:cNvPr id="36" name="Rounded Rectangle 42">
                <a:extLst>
                  <a:ext uri="{FF2B5EF4-FFF2-40B4-BE49-F238E27FC236}">
                    <a16:creationId xmlns:a16="http://schemas.microsoft.com/office/drawing/2014/main" id="{8F32FD8C-69F4-7C60-D760-787B72D57D81}"/>
                  </a:ext>
                </a:extLst>
              </p:cNvPr>
              <p:cNvSpPr/>
              <p:nvPr/>
            </p:nvSpPr>
            <p:spPr>
              <a:xfrm>
                <a:off x="405917" y="1329687"/>
                <a:ext cx="3213932" cy="304472"/>
              </a:xfrm>
              <a:prstGeom prst="roundRect">
                <a:avLst>
                  <a:gd name="adj" fmla="val 10000"/>
                </a:avLst>
              </a:prstGeom>
              <a:grpFill/>
              <a:ln w="25400" cap="flat" cmpd="sng" algn="ctr">
                <a:solidFill>
                  <a:srgbClr val="FFFFFF">
                    <a:hueOff val="0"/>
                    <a:satOff val="0"/>
                    <a:lumOff val="0"/>
                    <a:alphaOff val="0"/>
                  </a:srgbClr>
                </a:solidFill>
                <a:prstDash val="solid"/>
              </a:ln>
              <a:effectLst/>
            </p:spPr>
          </p:sp>
          <p:sp>
            <p:nvSpPr>
              <p:cNvPr id="37" name="Rounded Rectangle 8">
                <a:extLst>
                  <a:ext uri="{FF2B5EF4-FFF2-40B4-BE49-F238E27FC236}">
                    <a16:creationId xmlns:a16="http://schemas.microsoft.com/office/drawing/2014/main" id="{411A36D5-62CA-4986-AEBE-AC93C8EE8F82}"/>
                  </a:ext>
                </a:extLst>
              </p:cNvPr>
              <p:cNvSpPr txBox="1"/>
              <p:nvPr/>
            </p:nvSpPr>
            <p:spPr>
              <a:xfrm>
                <a:off x="405917" y="1362609"/>
                <a:ext cx="3205015" cy="361673"/>
              </a:xfrm>
              <a:prstGeom prst="rect">
                <a:avLst/>
              </a:prstGeom>
              <a:solidFill>
                <a:schemeClr val="accent5"/>
              </a:solidFill>
              <a:ln>
                <a:noFill/>
              </a:ln>
              <a:effectLst/>
            </p:spPr>
            <p:txBody>
              <a:bodyPr spcFirstLastPara="0" vert="horz" wrap="square" lIns="29949" tIns="22462" rIns="29949" bIns="22462" numCol="1" spcCol="1270" anchor="ctr" anchorCtr="0">
                <a:noAutofit/>
              </a:bodyPr>
              <a:lstStyle/>
              <a:p>
                <a:pPr algn="ctr" defTabSz="524105">
                  <a:lnSpc>
                    <a:spcPct val="90000"/>
                  </a:lnSpc>
                  <a:spcBef>
                    <a:spcPct val="0"/>
                  </a:spcBef>
                  <a:spcAft>
                    <a:spcPct val="35000"/>
                  </a:spcAft>
                  <a:defRPr/>
                </a:pPr>
                <a:r>
                  <a:rPr lang="en-US" sz="1400" kern="0" dirty="0">
                    <a:solidFill>
                      <a:srgbClr val="FFFFFF"/>
                    </a:solidFill>
                    <a:latin typeface="Calibri"/>
                  </a:rPr>
                  <a:t>Tracking of proceeds </a:t>
                </a:r>
              </a:p>
            </p:txBody>
          </p:sp>
        </p:grpSp>
        <p:sp>
          <p:nvSpPr>
            <p:cNvPr id="35" name="Rounded Rectangle 10">
              <a:extLst>
                <a:ext uri="{FF2B5EF4-FFF2-40B4-BE49-F238E27FC236}">
                  <a16:creationId xmlns:a16="http://schemas.microsoft.com/office/drawing/2014/main" id="{6AF36FBA-D7F7-E3A6-1AB4-132AD95E39CC}"/>
                </a:ext>
              </a:extLst>
            </p:cNvPr>
            <p:cNvSpPr txBox="1"/>
            <p:nvPr/>
          </p:nvSpPr>
          <p:spPr>
            <a:xfrm>
              <a:off x="7396433" y="5107270"/>
              <a:ext cx="2887904" cy="379396"/>
            </a:xfrm>
            <a:prstGeom prst="rect">
              <a:avLst/>
            </a:prstGeom>
            <a:solidFill>
              <a:schemeClr val="accent5"/>
            </a:solidFill>
            <a:ln>
              <a:noFill/>
            </a:ln>
            <a:effectLst/>
          </p:spPr>
          <p:txBody>
            <a:bodyPr spcFirstLastPara="0" vert="horz" wrap="square" lIns="29949" tIns="22462" rIns="29949" bIns="22462" numCol="1" spcCol="1270" anchor="ctr" anchorCtr="0">
              <a:noAutofit/>
            </a:bodyPr>
            <a:lstStyle/>
            <a:p>
              <a:pPr algn="ctr" defTabSz="524105">
                <a:lnSpc>
                  <a:spcPct val="90000"/>
                </a:lnSpc>
                <a:spcBef>
                  <a:spcPct val="0"/>
                </a:spcBef>
                <a:spcAft>
                  <a:spcPct val="35000"/>
                </a:spcAft>
                <a:defRPr/>
              </a:pPr>
              <a:r>
                <a:rPr lang="en-US" sz="1400" kern="0" dirty="0">
                  <a:solidFill>
                    <a:srgbClr val="FFFFFF"/>
                  </a:solidFill>
                  <a:latin typeface="Calibri"/>
                </a:rPr>
                <a:t>Reporting on use of proceeds </a:t>
              </a:r>
            </a:p>
          </p:txBody>
        </p:sp>
        <p:sp>
          <p:nvSpPr>
            <p:cNvPr id="21" name="Down Arrow 66">
              <a:extLst>
                <a:ext uri="{FF2B5EF4-FFF2-40B4-BE49-F238E27FC236}">
                  <a16:creationId xmlns:a16="http://schemas.microsoft.com/office/drawing/2014/main" id="{DE469C0E-E547-99A6-23C4-E106DDF620E7}"/>
                </a:ext>
              </a:extLst>
            </p:cNvPr>
            <p:cNvSpPr/>
            <p:nvPr/>
          </p:nvSpPr>
          <p:spPr>
            <a:xfrm>
              <a:off x="8668530" y="3147298"/>
              <a:ext cx="286276" cy="470565"/>
            </a:xfrm>
            <a:prstGeom prst="downArrow">
              <a:avLst/>
            </a:prstGeom>
            <a:solidFill>
              <a:schemeClr val="accent5"/>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algn="ctr" defTabSz="414677">
                <a:defRPr/>
              </a:pPr>
              <a:endParaRPr lang="en-NZ" sz="1400" kern="0" dirty="0">
                <a:solidFill>
                  <a:srgbClr val="FFFFFF"/>
                </a:solidFill>
                <a:latin typeface="Calibri"/>
              </a:endParaRPr>
            </a:p>
          </p:txBody>
        </p:sp>
        <p:sp>
          <p:nvSpPr>
            <p:cNvPr id="22" name="TextBox 21">
              <a:extLst>
                <a:ext uri="{FF2B5EF4-FFF2-40B4-BE49-F238E27FC236}">
                  <a16:creationId xmlns:a16="http://schemas.microsoft.com/office/drawing/2014/main" id="{58964C08-CB84-F130-74AE-9EF721312121}"/>
                </a:ext>
              </a:extLst>
            </p:cNvPr>
            <p:cNvSpPr txBox="1"/>
            <p:nvPr/>
          </p:nvSpPr>
          <p:spPr>
            <a:xfrm>
              <a:off x="7650953" y="2535878"/>
              <a:ext cx="2378864" cy="307777"/>
            </a:xfrm>
            <a:prstGeom prst="rect">
              <a:avLst/>
            </a:prstGeom>
            <a:noFill/>
          </p:spPr>
          <p:txBody>
            <a:bodyPr wrap="square" rtlCol="0">
              <a:spAutoFit/>
            </a:bodyPr>
            <a:lstStyle/>
            <a:p>
              <a:pPr algn="ctr" defTabSz="414677"/>
              <a:r>
                <a:rPr lang="en-NZ" sz="1400" b="1" dirty="0">
                  <a:solidFill>
                    <a:schemeClr val="tx1">
                      <a:lumMod val="50000"/>
                      <a:lumOff val="50000"/>
                    </a:schemeClr>
                  </a:solidFill>
                  <a:cs typeface="Arial" panose="020B0604020202020204" pitchFamily="34" charset="0"/>
                </a:rPr>
                <a:t>Green / Social Loans </a:t>
              </a:r>
            </a:p>
          </p:txBody>
        </p:sp>
        <p:sp>
          <p:nvSpPr>
            <p:cNvPr id="23" name="Oval 22">
              <a:extLst>
                <a:ext uri="{FF2B5EF4-FFF2-40B4-BE49-F238E27FC236}">
                  <a16:creationId xmlns:a16="http://schemas.microsoft.com/office/drawing/2014/main" id="{BB1D5F3B-0C86-F8F9-C88A-D520AA7313BC}"/>
                </a:ext>
              </a:extLst>
            </p:cNvPr>
            <p:cNvSpPr/>
            <p:nvPr/>
          </p:nvSpPr>
          <p:spPr>
            <a:xfrm>
              <a:off x="5134639" y="1694212"/>
              <a:ext cx="1808007" cy="1747371"/>
            </a:xfrm>
            <a:prstGeom prst="ellipse">
              <a:avLst/>
            </a:prstGeom>
            <a:solidFill>
              <a:srgbClr val="FFFFFF"/>
            </a:solidFill>
            <a:ln w="9525" cap="flat" cmpd="sng" algn="ctr">
              <a:solidFill>
                <a:schemeClr val="tx1">
                  <a:lumMod val="75000"/>
                </a:schemeClr>
              </a:solidFill>
              <a:prstDash val="solid"/>
            </a:ln>
            <a:effectLst>
              <a:outerShdw blurRad="50800" dist="23000" dir="5400000" rotWithShape="0">
                <a:srgbClr val="000000">
                  <a:alpha val="35000"/>
                </a:srgbClr>
              </a:outerShdw>
            </a:effectLst>
          </p:spPr>
          <p:txBody>
            <a:bodyPr rtlCol="0" anchor="ctr"/>
            <a:lstStyle/>
            <a:p>
              <a:pPr algn="ctr" defTabSz="414677">
                <a:defRPr/>
              </a:pPr>
              <a:endParaRPr lang="en-NZ" sz="1200" kern="0" dirty="0">
                <a:solidFill>
                  <a:srgbClr val="FFFFFF"/>
                </a:solidFill>
                <a:latin typeface="Calibri"/>
                <a:cs typeface="Arial" panose="020B0604020202020204" pitchFamily="34" charset="0"/>
              </a:endParaRPr>
            </a:p>
          </p:txBody>
        </p:sp>
        <p:sp>
          <p:nvSpPr>
            <p:cNvPr id="24" name="TextBox 23">
              <a:extLst>
                <a:ext uri="{FF2B5EF4-FFF2-40B4-BE49-F238E27FC236}">
                  <a16:creationId xmlns:a16="http://schemas.microsoft.com/office/drawing/2014/main" id="{529F0508-EB75-67CB-C32C-BE7F5A646BB3}"/>
                </a:ext>
              </a:extLst>
            </p:cNvPr>
            <p:cNvSpPr txBox="1"/>
            <p:nvPr/>
          </p:nvSpPr>
          <p:spPr>
            <a:xfrm>
              <a:off x="5341859" y="2120742"/>
              <a:ext cx="1487769" cy="830997"/>
            </a:xfrm>
            <a:prstGeom prst="rect">
              <a:avLst/>
            </a:prstGeom>
            <a:noFill/>
          </p:spPr>
          <p:txBody>
            <a:bodyPr wrap="square" rtlCol="0">
              <a:spAutoFit/>
            </a:bodyPr>
            <a:lstStyle/>
            <a:p>
              <a:pPr algn="ctr" defTabSz="414677"/>
              <a:r>
                <a:rPr lang="en-NZ" sz="1600" b="1" dirty="0">
                  <a:solidFill>
                    <a:schemeClr val="tx1">
                      <a:lumMod val="50000"/>
                      <a:lumOff val="50000"/>
                    </a:schemeClr>
                  </a:solidFill>
                  <a:cs typeface="Arial" panose="020B0604020202020204" pitchFamily="34" charset="0"/>
                </a:rPr>
                <a:t>Overview of</a:t>
              </a:r>
            </a:p>
            <a:p>
              <a:pPr algn="ctr" defTabSz="414677"/>
              <a:r>
                <a:rPr lang="en-NZ" sz="1600" b="1" dirty="0">
                  <a:solidFill>
                    <a:schemeClr val="tx1">
                      <a:lumMod val="50000"/>
                      <a:lumOff val="50000"/>
                    </a:schemeClr>
                  </a:solidFill>
                  <a:cs typeface="Arial" panose="020B0604020202020204" pitchFamily="34" charset="0"/>
                </a:rPr>
                <a:t>Sustainable Finance</a:t>
              </a:r>
            </a:p>
          </p:txBody>
        </p:sp>
        <p:pic>
          <p:nvPicPr>
            <p:cNvPr id="25" name="Picture 2" descr="wind turbine icon png - Renewable Energy - Renewable Energy Icon Blue |  #219276 - Vippng">
              <a:extLst>
                <a:ext uri="{FF2B5EF4-FFF2-40B4-BE49-F238E27FC236}">
                  <a16:creationId xmlns:a16="http://schemas.microsoft.com/office/drawing/2014/main" id="{18172D9F-63B0-4D4E-9884-9ED5B796B3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6503" y="2115818"/>
              <a:ext cx="601311" cy="510129"/>
            </a:xfrm>
            <a:prstGeom prst="ellipse">
              <a:avLst/>
            </a:prstGeom>
            <a:ln w="50800" cap="rnd">
              <a:solidFill>
                <a:schemeClr val="tx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A5A15F53-AA08-219C-9868-DF48F94EA61C}"/>
                </a:ext>
              </a:extLst>
            </p:cNvPr>
            <p:cNvPicPr>
              <a:picLocks noChangeAspect="1"/>
            </p:cNvPicPr>
            <p:nvPr/>
          </p:nvPicPr>
          <p:blipFill rotWithShape="1">
            <a:blip r:embed="rId5"/>
            <a:srcRect b="52238"/>
            <a:stretch/>
          </p:blipFill>
          <p:spPr>
            <a:xfrm>
              <a:off x="4518130" y="3954690"/>
              <a:ext cx="1493115" cy="397413"/>
            </a:xfrm>
            <a:prstGeom prst="rect">
              <a:avLst/>
            </a:prstGeom>
          </p:spPr>
        </p:pic>
        <p:pic>
          <p:nvPicPr>
            <p:cNvPr id="27" name="Picture 26">
              <a:extLst>
                <a:ext uri="{FF2B5EF4-FFF2-40B4-BE49-F238E27FC236}">
                  <a16:creationId xmlns:a16="http://schemas.microsoft.com/office/drawing/2014/main" id="{88C12F49-70A7-5EA9-D449-3EA0CDC6FBC5}"/>
                </a:ext>
              </a:extLst>
            </p:cNvPr>
            <p:cNvPicPr>
              <a:picLocks noChangeAspect="1"/>
            </p:cNvPicPr>
            <p:nvPr/>
          </p:nvPicPr>
          <p:blipFill>
            <a:blip r:embed="rId6"/>
            <a:stretch>
              <a:fillRect/>
            </a:stretch>
          </p:blipFill>
          <p:spPr>
            <a:xfrm>
              <a:off x="4492752" y="4647112"/>
              <a:ext cx="1433321" cy="419015"/>
            </a:xfrm>
            <a:prstGeom prst="rect">
              <a:avLst/>
            </a:prstGeom>
          </p:spPr>
        </p:pic>
        <p:grpSp>
          <p:nvGrpSpPr>
            <p:cNvPr id="28" name="Group 27">
              <a:extLst>
                <a:ext uri="{FF2B5EF4-FFF2-40B4-BE49-F238E27FC236}">
                  <a16:creationId xmlns:a16="http://schemas.microsoft.com/office/drawing/2014/main" id="{A517472A-D155-E518-C654-DFDE8DF40B3F}"/>
                </a:ext>
              </a:extLst>
            </p:cNvPr>
            <p:cNvGrpSpPr/>
            <p:nvPr/>
          </p:nvGrpSpPr>
          <p:grpSpPr>
            <a:xfrm>
              <a:off x="6281492" y="4472150"/>
              <a:ext cx="914584" cy="599017"/>
              <a:chOff x="7582403" y="5199017"/>
              <a:chExt cx="5493834" cy="2108245"/>
            </a:xfrm>
          </p:grpSpPr>
          <p:pic>
            <p:nvPicPr>
              <p:cNvPr id="32" name="Picture 31">
                <a:extLst>
                  <a:ext uri="{FF2B5EF4-FFF2-40B4-BE49-F238E27FC236}">
                    <a16:creationId xmlns:a16="http://schemas.microsoft.com/office/drawing/2014/main" id="{760A6C72-E6CA-6925-5901-7AF01DBA0060}"/>
                  </a:ext>
                </a:extLst>
              </p:cNvPr>
              <p:cNvPicPr>
                <a:picLocks noChangeAspect="1"/>
              </p:cNvPicPr>
              <p:nvPr/>
            </p:nvPicPr>
            <p:blipFill rotWithShape="1">
              <a:blip r:embed="rId7"/>
              <a:srcRect l="9169" t="36214"/>
              <a:stretch/>
            </p:blipFill>
            <p:spPr>
              <a:xfrm>
                <a:off x="7582403" y="5199017"/>
                <a:ext cx="5493834" cy="2108245"/>
              </a:xfrm>
              <a:prstGeom prst="rect">
                <a:avLst/>
              </a:prstGeom>
            </p:spPr>
          </p:pic>
          <p:pic>
            <p:nvPicPr>
              <p:cNvPr id="33" name="Picture 32">
                <a:extLst>
                  <a:ext uri="{FF2B5EF4-FFF2-40B4-BE49-F238E27FC236}">
                    <a16:creationId xmlns:a16="http://schemas.microsoft.com/office/drawing/2014/main" id="{201B49B0-7850-8741-20DD-AAC17177B796}"/>
                  </a:ext>
                </a:extLst>
              </p:cNvPr>
              <p:cNvPicPr>
                <a:picLocks noChangeAspect="1"/>
              </p:cNvPicPr>
              <p:nvPr/>
            </p:nvPicPr>
            <p:blipFill rotWithShape="1">
              <a:blip r:embed="rId7"/>
              <a:srcRect r="61358" b="72016"/>
              <a:stretch/>
            </p:blipFill>
            <p:spPr>
              <a:xfrm>
                <a:off x="8995839" y="5405040"/>
                <a:ext cx="2337234" cy="924934"/>
              </a:xfrm>
              <a:prstGeom prst="rect">
                <a:avLst/>
              </a:prstGeom>
            </p:spPr>
          </p:pic>
        </p:grpSp>
        <p:grpSp>
          <p:nvGrpSpPr>
            <p:cNvPr id="29" name="Group 28">
              <a:extLst>
                <a:ext uri="{FF2B5EF4-FFF2-40B4-BE49-F238E27FC236}">
                  <a16:creationId xmlns:a16="http://schemas.microsoft.com/office/drawing/2014/main" id="{C314362A-7A16-B61D-A1A4-FE3E2586C65A}"/>
                </a:ext>
              </a:extLst>
            </p:cNvPr>
            <p:cNvGrpSpPr/>
            <p:nvPr/>
          </p:nvGrpSpPr>
          <p:grpSpPr>
            <a:xfrm>
              <a:off x="6157166" y="3952114"/>
              <a:ext cx="1057388" cy="385999"/>
              <a:chOff x="5400405" y="1684221"/>
              <a:chExt cx="3268392" cy="1114136"/>
            </a:xfrm>
          </p:grpSpPr>
          <p:pic>
            <p:nvPicPr>
              <p:cNvPr id="30" name="Picture 29">
                <a:extLst>
                  <a:ext uri="{FF2B5EF4-FFF2-40B4-BE49-F238E27FC236}">
                    <a16:creationId xmlns:a16="http://schemas.microsoft.com/office/drawing/2014/main" id="{6F51D7B9-30DE-AE36-AC05-ADC7C08F9515}"/>
                  </a:ext>
                </a:extLst>
              </p:cNvPr>
              <p:cNvPicPr>
                <a:picLocks noChangeAspect="1"/>
              </p:cNvPicPr>
              <p:nvPr/>
            </p:nvPicPr>
            <p:blipFill rotWithShape="1">
              <a:blip r:embed="rId8"/>
              <a:srcRect l="34859"/>
              <a:stretch/>
            </p:blipFill>
            <p:spPr>
              <a:xfrm>
                <a:off x="6719314" y="1684221"/>
                <a:ext cx="1949483" cy="1114136"/>
              </a:xfrm>
              <a:prstGeom prst="rect">
                <a:avLst/>
              </a:prstGeom>
            </p:spPr>
          </p:pic>
          <p:pic>
            <p:nvPicPr>
              <p:cNvPr id="31" name="Picture 30">
                <a:extLst>
                  <a:ext uri="{FF2B5EF4-FFF2-40B4-BE49-F238E27FC236}">
                    <a16:creationId xmlns:a16="http://schemas.microsoft.com/office/drawing/2014/main" id="{3A910D22-ADA8-50C9-4230-7CFEA7A42C17}"/>
                  </a:ext>
                </a:extLst>
              </p:cNvPr>
              <p:cNvPicPr>
                <a:picLocks noChangeAspect="1"/>
              </p:cNvPicPr>
              <p:nvPr/>
            </p:nvPicPr>
            <p:blipFill rotWithShape="1">
              <a:blip r:embed="rId8"/>
              <a:srcRect t="6718" r="62609" b="50883"/>
              <a:stretch/>
            </p:blipFill>
            <p:spPr>
              <a:xfrm>
                <a:off x="5400405" y="1696277"/>
                <a:ext cx="1444046" cy="609601"/>
              </a:xfrm>
              <a:prstGeom prst="rect">
                <a:avLst/>
              </a:prstGeom>
            </p:spPr>
          </p:pic>
        </p:grpSp>
      </p:grpSp>
      <p:sp>
        <p:nvSpPr>
          <p:cNvPr id="46" name="Text Placeholder 21">
            <a:extLst>
              <a:ext uri="{FF2B5EF4-FFF2-40B4-BE49-F238E27FC236}">
                <a16:creationId xmlns:a16="http://schemas.microsoft.com/office/drawing/2014/main" id="{39274C9D-B209-100D-A571-CE15A53C1603}"/>
              </a:ext>
            </a:extLst>
          </p:cNvPr>
          <p:cNvSpPr txBox="1">
            <a:spLocks/>
          </p:cNvSpPr>
          <p:nvPr/>
        </p:nvSpPr>
        <p:spPr>
          <a:xfrm>
            <a:off x="803430" y="1388125"/>
            <a:ext cx="10507251" cy="319724"/>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b="0" dirty="0"/>
              <a:t>Financing that aligns to Sustainability/ESG Objectives</a:t>
            </a:r>
          </a:p>
        </p:txBody>
      </p:sp>
    </p:spTree>
    <p:extLst>
      <p:ext uri="{BB962C8B-B14F-4D97-AF65-F5344CB8AC3E}">
        <p14:creationId xmlns:p14="http://schemas.microsoft.com/office/powerpoint/2010/main" val="370156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1E59D7-3C03-6A4F-3C2F-0AB6BEF7CF2C}"/>
              </a:ext>
            </a:extLst>
          </p:cNvPr>
          <p:cNvSpPr>
            <a:spLocks noGrp="1"/>
          </p:cNvSpPr>
          <p:nvPr>
            <p:ph type="body" sz="quarter" idx="10"/>
          </p:nvPr>
        </p:nvSpPr>
        <p:spPr/>
        <p:txBody>
          <a:bodyPr/>
          <a:lstStyle/>
          <a:p>
            <a:r>
              <a:rPr lang="en-US" sz="3600" b="1" dirty="0">
                <a:solidFill>
                  <a:schemeClr val="tx2"/>
                </a:solidFill>
                <a:latin typeface="+mn-lt"/>
                <a:ea typeface="+mn-ea"/>
                <a:cs typeface="+mn-cs"/>
              </a:rPr>
              <a:t>Sustainable Debt Issuance</a:t>
            </a:r>
            <a:endParaRPr lang="en-US" dirty="0"/>
          </a:p>
        </p:txBody>
      </p:sp>
      <p:sp>
        <p:nvSpPr>
          <p:cNvPr id="3" name="Text Placeholder 2">
            <a:extLst>
              <a:ext uri="{FF2B5EF4-FFF2-40B4-BE49-F238E27FC236}">
                <a16:creationId xmlns:a16="http://schemas.microsoft.com/office/drawing/2014/main" id="{FDE31C78-8854-3B70-DCD1-49500E7B52A8}"/>
              </a:ext>
            </a:extLst>
          </p:cNvPr>
          <p:cNvSpPr>
            <a:spLocks noGrp="1"/>
          </p:cNvSpPr>
          <p:nvPr>
            <p:ph type="body" sz="quarter" idx="12"/>
          </p:nvPr>
        </p:nvSpPr>
        <p:spPr>
          <a:xfrm>
            <a:off x="801688" y="1859897"/>
            <a:ext cx="10801350" cy="4230057"/>
          </a:xfrm>
        </p:spPr>
        <p:txBody>
          <a:bodyPr/>
          <a:lstStyle/>
          <a:p>
            <a:pPr marL="342900" indent="-342900">
              <a:buClr>
                <a:srgbClr val="0070C0"/>
              </a:buClr>
              <a:buFont typeface="Courier New" panose="02070309020205020404" pitchFamily="49" charset="0"/>
              <a:buChar char="o"/>
            </a:pPr>
            <a:r>
              <a:rPr lang="en-US" dirty="0"/>
              <a:t>Globally, sustainable debt issuance increased seven-fold from 2017 to 2021, driven by:</a:t>
            </a:r>
          </a:p>
          <a:p>
            <a:pPr marL="1028700" lvl="1" indent="-342900">
              <a:buClr>
                <a:srgbClr val="FFC000"/>
              </a:buClr>
              <a:buFont typeface="Wingdings" panose="05000000000000000000" pitchFamily="2" charset="2"/>
              <a:buChar char="§"/>
            </a:pPr>
            <a:r>
              <a:rPr lang="en-US" sz="2000" dirty="0">
                <a:solidFill>
                  <a:schemeClr val="tx1">
                    <a:lumMod val="50000"/>
                    <a:lumOff val="50000"/>
                  </a:schemeClr>
                </a:solidFill>
              </a:rPr>
              <a:t>High demand which drives oversubscription &amp; pricing pressures.</a:t>
            </a:r>
          </a:p>
          <a:p>
            <a:pPr marL="1028700" lvl="1" indent="-342900">
              <a:buClr>
                <a:srgbClr val="FFC000"/>
              </a:buClr>
              <a:buFont typeface="Wingdings" panose="05000000000000000000" pitchFamily="2" charset="2"/>
              <a:buChar char="§"/>
            </a:pPr>
            <a:r>
              <a:rPr lang="en-US" sz="2000" dirty="0">
                <a:solidFill>
                  <a:schemeClr val="tx1">
                    <a:lumMod val="50000"/>
                    <a:lumOff val="50000"/>
                  </a:schemeClr>
                </a:solidFill>
              </a:rPr>
              <a:t>Organisations are increasingly being evaluated on their sustainability performance in addition to their financial performance.</a:t>
            </a:r>
          </a:p>
          <a:p>
            <a:endParaRPr lang="en-US" dirty="0"/>
          </a:p>
        </p:txBody>
      </p:sp>
      <p:sp>
        <p:nvSpPr>
          <p:cNvPr id="4" name="Text Placeholder 21">
            <a:extLst>
              <a:ext uri="{FF2B5EF4-FFF2-40B4-BE49-F238E27FC236}">
                <a16:creationId xmlns:a16="http://schemas.microsoft.com/office/drawing/2014/main" id="{34530B83-DFCF-1BF3-6F96-3F642BBF5F91}"/>
              </a:ext>
            </a:extLst>
          </p:cNvPr>
          <p:cNvSpPr txBox="1">
            <a:spLocks/>
          </p:cNvSpPr>
          <p:nvPr/>
        </p:nvSpPr>
        <p:spPr>
          <a:xfrm>
            <a:off x="801688" y="1439159"/>
            <a:ext cx="10507251" cy="319724"/>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b="0" dirty="0"/>
              <a:t>A Rapidly Growing Market</a:t>
            </a:r>
          </a:p>
        </p:txBody>
      </p:sp>
      <p:graphicFrame>
        <p:nvGraphicFramePr>
          <p:cNvPr id="5" name="Chart Placeholder 26">
            <a:extLst>
              <a:ext uri="{FF2B5EF4-FFF2-40B4-BE49-F238E27FC236}">
                <a16:creationId xmlns:a16="http://schemas.microsoft.com/office/drawing/2014/main" id="{552F3C97-B138-8CC0-C004-620A8BAF5321}"/>
              </a:ext>
            </a:extLst>
          </p:cNvPr>
          <p:cNvGraphicFramePr>
            <a:graphicFrameLocks/>
          </p:cNvGraphicFramePr>
          <p:nvPr>
            <p:extLst>
              <p:ext uri="{D42A27DB-BD31-4B8C-83A1-F6EECF244321}">
                <p14:modId xmlns:p14="http://schemas.microsoft.com/office/powerpoint/2010/main" val="513132421"/>
              </p:ext>
            </p:extLst>
          </p:nvPr>
        </p:nvGraphicFramePr>
        <p:xfrm>
          <a:off x="842374" y="3529855"/>
          <a:ext cx="10507251" cy="22339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080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1E59D7-3C03-6A4F-3C2F-0AB6BEF7CF2C}"/>
              </a:ext>
            </a:extLst>
          </p:cNvPr>
          <p:cNvSpPr>
            <a:spLocks noGrp="1"/>
          </p:cNvSpPr>
          <p:nvPr>
            <p:ph type="body" sz="quarter" idx="10"/>
          </p:nvPr>
        </p:nvSpPr>
        <p:spPr/>
        <p:txBody>
          <a:bodyPr/>
          <a:lstStyle/>
          <a:p>
            <a:r>
              <a:rPr lang="en-US" dirty="0"/>
              <a:t>Sustainable Finance – The Why?</a:t>
            </a:r>
          </a:p>
        </p:txBody>
      </p:sp>
      <p:sp>
        <p:nvSpPr>
          <p:cNvPr id="3" name="Text Placeholder 2">
            <a:extLst>
              <a:ext uri="{FF2B5EF4-FFF2-40B4-BE49-F238E27FC236}">
                <a16:creationId xmlns:a16="http://schemas.microsoft.com/office/drawing/2014/main" id="{FDE31C78-8854-3B70-DCD1-49500E7B52A8}"/>
              </a:ext>
            </a:extLst>
          </p:cNvPr>
          <p:cNvSpPr>
            <a:spLocks noGrp="1"/>
          </p:cNvSpPr>
          <p:nvPr>
            <p:ph type="body" sz="quarter" idx="12"/>
          </p:nvPr>
        </p:nvSpPr>
        <p:spPr>
          <a:xfrm>
            <a:off x="801688" y="1561171"/>
            <a:ext cx="10801350" cy="4528784"/>
          </a:xfrm>
        </p:spPr>
        <p:txBody>
          <a:bodyPr>
            <a:normAutofit fontScale="92500" lnSpcReduction="20000"/>
          </a:bodyPr>
          <a:lstStyle/>
          <a:p>
            <a:r>
              <a:rPr lang="en-US" u="sng" dirty="0"/>
              <a:t>Context </a:t>
            </a:r>
          </a:p>
          <a:p>
            <a:pPr marL="342900" indent="-342900">
              <a:buClr>
                <a:srgbClr val="FFC000"/>
              </a:buClr>
              <a:buFont typeface="Wingdings" panose="05000000000000000000" pitchFamily="2" charset="2"/>
              <a:buChar char="§"/>
            </a:pPr>
            <a:r>
              <a:rPr lang="en-US" dirty="0"/>
              <a:t>The world is falling behind schedule to satisfy targets agreed upon under the Paris Climate Agreement.  Very significant investment will be required to support transition to meet climate goals.</a:t>
            </a:r>
          </a:p>
          <a:p>
            <a:pPr marL="342900" indent="-342900">
              <a:buClr>
                <a:srgbClr val="FFC000"/>
              </a:buClr>
              <a:buFont typeface="Wingdings" panose="05000000000000000000" pitchFamily="2" charset="2"/>
              <a:buChar char="§"/>
            </a:pPr>
            <a:r>
              <a:rPr lang="en-US" dirty="0"/>
              <a:t>The importance of a “social licence to operate” is widely recognised &amp; discussed </a:t>
            </a:r>
          </a:p>
          <a:p>
            <a:pPr marL="342900" indent="-342900">
              <a:buClr>
                <a:srgbClr val="FFC000"/>
              </a:buClr>
              <a:buFont typeface="Wingdings" panose="05000000000000000000" pitchFamily="2" charset="2"/>
              <a:buChar char="§"/>
            </a:pPr>
            <a:r>
              <a:rPr lang="en-US" dirty="0"/>
              <a:t>Institutional investors (e.g. Blackrock) have publicly stated commitments to support ESG principles and eschew/divest poor ESG performers – good ESG performance is becoming a ticket to the game</a:t>
            </a:r>
          </a:p>
          <a:p>
            <a:pPr marL="342900" indent="-342900">
              <a:buClr>
                <a:srgbClr val="FFC000"/>
              </a:buClr>
              <a:buFont typeface="Wingdings" panose="05000000000000000000" pitchFamily="2" charset="2"/>
              <a:buChar char="§"/>
            </a:pPr>
            <a:endParaRPr lang="en-US" dirty="0"/>
          </a:p>
          <a:p>
            <a:r>
              <a:rPr lang="en-US" u="sng" dirty="0"/>
              <a:t>Reasons to Participate</a:t>
            </a:r>
          </a:p>
          <a:p>
            <a:pPr marL="342900" indent="-342900">
              <a:lnSpc>
                <a:spcPct val="100000"/>
              </a:lnSpc>
              <a:buClr>
                <a:srgbClr val="FFC000"/>
              </a:buClr>
              <a:buFont typeface="Wingdings" panose="05000000000000000000" pitchFamily="2" charset="2"/>
              <a:buChar char="§"/>
            </a:pPr>
            <a:r>
              <a:rPr lang="en-NZ" dirty="0"/>
              <a:t>Alignment - creates alignment around sustainability goals through the organisation </a:t>
            </a:r>
          </a:p>
          <a:p>
            <a:pPr marL="342900" indent="-342900">
              <a:lnSpc>
                <a:spcPct val="100000"/>
              </a:lnSpc>
              <a:buClr>
                <a:srgbClr val="FFC000"/>
              </a:buClr>
              <a:buFont typeface="Wingdings" panose="05000000000000000000" pitchFamily="2" charset="2"/>
              <a:buChar char="§"/>
            </a:pPr>
            <a:r>
              <a:rPr lang="en-NZ" dirty="0"/>
              <a:t>Accountability - </a:t>
            </a:r>
            <a:r>
              <a:rPr lang="en-US" dirty="0"/>
              <a:t>making a public commitment and setting a contractual goal with funders</a:t>
            </a:r>
          </a:p>
          <a:p>
            <a:pPr marL="342900" indent="-342900">
              <a:lnSpc>
                <a:spcPct val="100000"/>
              </a:lnSpc>
              <a:buClr>
                <a:srgbClr val="FFC000"/>
              </a:buClr>
              <a:buFont typeface="Wingdings" panose="05000000000000000000" pitchFamily="2" charset="2"/>
              <a:buChar char="§"/>
            </a:pPr>
            <a:r>
              <a:rPr lang="en-NZ" dirty="0"/>
              <a:t>Potential pricing benefits – widens pool of investors and drives demand</a:t>
            </a:r>
          </a:p>
          <a:p>
            <a:pPr marL="342900" indent="-342900">
              <a:lnSpc>
                <a:spcPct val="100000"/>
              </a:lnSpc>
              <a:buClr>
                <a:srgbClr val="FFC000"/>
              </a:buClr>
              <a:buFont typeface="Wingdings" panose="05000000000000000000" pitchFamily="2" charset="2"/>
              <a:buChar char="§"/>
            </a:pPr>
            <a:r>
              <a:rPr lang="en-NZ" dirty="0"/>
              <a:t>Employee attraction, engagement and retention</a:t>
            </a:r>
          </a:p>
        </p:txBody>
      </p:sp>
    </p:spTree>
    <p:extLst>
      <p:ext uri="{BB962C8B-B14F-4D97-AF65-F5344CB8AC3E}">
        <p14:creationId xmlns:p14="http://schemas.microsoft.com/office/powerpoint/2010/main" val="161295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1E59D7-3C03-6A4F-3C2F-0AB6BEF7CF2C}"/>
              </a:ext>
            </a:extLst>
          </p:cNvPr>
          <p:cNvSpPr>
            <a:spLocks noGrp="1"/>
          </p:cNvSpPr>
          <p:nvPr>
            <p:ph type="body" sz="quarter" idx="10"/>
          </p:nvPr>
        </p:nvSpPr>
        <p:spPr/>
        <p:txBody>
          <a:bodyPr/>
          <a:lstStyle/>
          <a:p>
            <a:r>
              <a:rPr lang="en-US" dirty="0"/>
              <a:t>Climate Bonds Initiative – Water Criteria</a:t>
            </a:r>
          </a:p>
        </p:txBody>
      </p:sp>
      <p:sp>
        <p:nvSpPr>
          <p:cNvPr id="3" name="Text Placeholder 2">
            <a:extLst>
              <a:ext uri="{FF2B5EF4-FFF2-40B4-BE49-F238E27FC236}">
                <a16:creationId xmlns:a16="http://schemas.microsoft.com/office/drawing/2014/main" id="{FDE31C78-8854-3B70-DCD1-49500E7B52A8}"/>
              </a:ext>
            </a:extLst>
          </p:cNvPr>
          <p:cNvSpPr>
            <a:spLocks noGrp="1"/>
          </p:cNvSpPr>
          <p:nvPr>
            <p:ph type="body" sz="quarter" idx="12"/>
          </p:nvPr>
        </p:nvSpPr>
        <p:spPr>
          <a:xfrm>
            <a:off x="801688" y="1768005"/>
            <a:ext cx="10801350" cy="4528784"/>
          </a:xfrm>
        </p:spPr>
        <p:txBody>
          <a:bodyPr>
            <a:normAutofit/>
          </a:bodyPr>
          <a:lstStyle/>
          <a:p>
            <a:pPr marL="285750" indent="-285750">
              <a:buClr>
                <a:srgbClr val="0070C0"/>
              </a:buClr>
              <a:buFont typeface="Courier New" panose="02070309020205020404" pitchFamily="49" charset="0"/>
              <a:buChar char="o"/>
            </a:pPr>
            <a:r>
              <a:rPr lang="en-US" sz="1800" dirty="0"/>
              <a:t>Water infrastructure assets eligible for inclusion under the CBI criteria cross two broad categories:</a:t>
            </a:r>
          </a:p>
          <a:p>
            <a:pPr marL="1028700" lvl="1" indent="-342900">
              <a:buClr>
                <a:srgbClr val="FFC000"/>
              </a:buClr>
              <a:buFont typeface="Wingdings" panose="05000000000000000000" pitchFamily="2" charset="2"/>
              <a:buChar char="§"/>
            </a:pPr>
            <a:r>
              <a:rPr lang="en-US" sz="1800" dirty="0">
                <a:solidFill>
                  <a:schemeClr val="tx1">
                    <a:lumMod val="50000"/>
                    <a:lumOff val="50000"/>
                  </a:schemeClr>
                </a:solidFill>
              </a:rPr>
              <a:t>Engineered water infrastructure or water-use systems which collect, treat and distribute water or which protect against floods and droughts</a:t>
            </a:r>
          </a:p>
          <a:p>
            <a:pPr marL="1028700" lvl="1" indent="-342900">
              <a:buClr>
                <a:srgbClr val="FFC000"/>
              </a:buClr>
              <a:buFont typeface="Wingdings" panose="05000000000000000000" pitchFamily="2" charset="2"/>
              <a:buChar char="§"/>
            </a:pPr>
            <a:r>
              <a:rPr lang="en-US" sz="1800" dirty="0">
                <a:solidFill>
                  <a:schemeClr val="tx1">
                    <a:lumMod val="50000"/>
                    <a:lumOff val="50000"/>
                  </a:schemeClr>
                </a:solidFill>
              </a:rPr>
              <a:t>Nature-based water resource management systems which are managed to collect, store, treat or distribute water or to buffer floods or drought</a:t>
            </a:r>
            <a:endParaRPr lang="en-US" sz="1800" dirty="0"/>
          </a:p>
          <a:p>
            <a:pPr marL="285750" indent="-285750">
              <a:buClr>
                <a:srgbClr val="0070C0"/>
              </a:buClr>
              <a:buFont typeface="Courier New" panose="02070309020205020404" pitchFamily="49" charset="0"/>
              <a:buChar char="o"/>
            </a:pPr>
            <a:r>
              <a:rPr lang="en-US" sz="1800" dirty="0"/>
              <a:t>Assets or projects must meet both mitigation and adaptation &amp; resilience components, which include:</a:t>
            </a:r>
          </a:p>
          <a:p>
            <a:pPr marL="1028700" lvl="1" indent="-342900">
              <a:buClr>
                <a:srgbClr val="FFC000"/>
              </a:buClr>
              <a:buFont typeface="Wingdings" panose="05000000000000000000" pitchFamily="2" charset="2"/>
              <a:buChar char="§"/>
            </a:pPr>
            <a:r>
              <a:rPr lang="en-US" sz="1800" dirty="0">
                <a:solidFill>
                  <a:schemeClr val="tx1">
                    <a:lumMod val="50000"/>
                    <a:lumOff val="50000"/>
                  </a:schemeClr>
                </a:solidFill>
              </a:rPr>
              <a:t>Mitigation – for all non desalination plants, there must be either no increase in net GHG emission impact or a negative net decrease in GHG emissions impact.  For desalination plants, the average carbon intensity of the electricity used is at or below 100g CO2e/kWh</a:t>
            </a:r>
          </a:p>
          <a:p>
            <a:pPr marL="1028700" lvl="1" indent="-342900">
              <a:buClr>
                <a:srgbClr val="FFC000"/>
              </a:buClr>
              <a:buFont typeface="Wingdings" panose="05000000000000000000" pitchFamily="2" charset="2"/>
              <a:buChar char="§"/>
            </a:pPr>
            <a:r>
              <a:rPr lang="en-US" sz="1800" dirty="0">
                <a:solidFill>
                  <a:schemeClr val="tx1">
                    <a:lumMod val="50000"/>
                    <a:lumOff val="50000"/>
                  </a:schemeClr>
                </a:solidFill>
              </a:rPr>
              <a:t>Adaptation &amp; Resilience – Assets and projects require a vulnerability assessment and adaption plan which cover how water will be shared, negotiated, governed and allocated among stakeholders and evaluate future climate impacts on the project</a:t>
            </a:r>
          </a:p>
        </p:txBody>
      </p:sp>
    </p:spTree>
    <p:extLst>
      <p:ext uri="{BB962C8B-B14F-4D97-AF65-F5344CB8AC3E}">
        <p14:creationId xmlns:p14="http://schemas.microsoft.com/office/powerpoint/2010/main" val="3177776894"/>
      </p:ext>
    </p:extLst>
  </p:cSld>
  <p:clrMapOvr>
    <a:masterClrMapping/>
  </p:clrMapOvr>
</p:sld>
</file>

<file path=ppt/theme/theme1.xml><?xml version="1.0" encoding="utf-8"?>
<a:theme xmlns:a="http://schemas.openxmlformats.org/drawingml/2006/main" name="Title Slide">
  <a:themeElements>
    <a:clrScheme name="Custom 1">
      <a:dk1>
        <a:srgbClr val="000000"/>
      </a:dk1>
      <a:lt1>
        <a:srgbClr val="FFFFFF"/>
      </a:lt1>
      <a:dk2>
        <a:srgbClr val="0067A3"/>
      </a:dk2>
      <a:lt2>
        <a:srgbClr val="E7F1F2"/>
      </a:lt2>
      <a:accent1>
        <a:srgbClr val="2A88B5"/>
      </a:accent1>
      <a:accent2>
        <a:srgbClr val="89CAEB"/>
      </a:accent2>
      <a:accent3>
        <a:srgbClr val="E7F1F2"/>
      </a:accent3>
      <a:accent4>
        <a:srgbClr val="0066A3"/>
      </a:accent4>
      <a:accent5>
        <a:srgbClr val="062F77"/>
      </a:accent5>
      <a:accent6>
        <a:srgbClr val="A5DFDD"/>
      </a:accent6>
      <a:hlink>
        <a:srgbClr val="009100"/>
      </a:hlink>
      <a:folHlink>
        <a:srgbClr val="85DFD0"/>
      </a:folHlink>
    </a:clrScheme>
    <a:fontScheme name="Custom 1">
      <a:majorFont>
        <a:latin typeface="Proxima Nova"/>
        <a:ea typeface=""/>
        <a:cs typeface=""/>
      </a:majorFont>
      <a:minorFont>
        <a:latin typeface="Proxima Nova"/>
        <a:ea typeface=""/>
        <a:cs typeface=""/>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Custom 1">
      <a:dk1>
        <a:srgbClr val="000000"/>
      </a:dk1>
      <a:lt1>
        <a:srgbClr val="FFFFFF"/>
      </a:lt1>
      <a:dk2>
        <a:srgbClr val="0067A3"/>
      </a:dk2>
      <a:lt2>
        <a:srgbClr val="E7F1F2"/>
      </a:lt2>
      <a:accent1>
        <a:srgbClr val="2A88B5"/>
      </a:accent1>
      <a:accent2>
        <a:srgbClr val="89CAEB"/>
      </a:accent2>
      <a:accent3>
        <a:srgbClr val="E7F1F2"/>
      </a:accent3>
      <a:accent4>
        <a:srgbClr val="0066A3"/>
      </a:accent4>
      <a:accent5>
        <a:srgbClr val="062F77"/>
      </a:accent5>
      <a:accent6>
        <a:srgbClr val="A5DFDD"/>
      </a:accent6>
      <a:hlink>
        <a:srgbClr val="009100"/>
      </a:hlink>
      <a:folHlink>
        <a:srgbClr val="85DFD0"/>
      </a:folHlink>
    </a:clrScheme>
    <a:fontScheme name="Custom 1">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d53b97b-cfb5-43fb-98c8-420dca68bc0c">
      <UserInfo>
        <DisplayName>Katrina Guy</DisplayName>
        <AccountId>19</AccountId>
        <AccountType/>
      </UserInfo>
      <UserInfo>
        <DisplayName>Gillian Blythe</DisplayName>
        <AccountId>145</AccountId>
        <AccountType/>
      </UserInfo>
    </SharedWithUsers>
    <lcf76f155ced4ddcb4097134ff3c332f xmlns="1bf58d84-5e20-4a41-aa73-0a6f7670ae44">
      <Terms xmlns="http://schemas.microsoft.com/office/infopath/2007/PartnerControls"/>
    </lcf76f155ced4ddcb4097134ff3c332f>
    <TaxCatchAll xmlns="ed53b97b-cfb5-43fb-98c8-420dca68bc0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FD83D971FAD04DB2639AA82678211A" ma:contentTypeVersion="16" ma:contentTypeDescription="Create a new document." ma:contentTypeScope="" ma:versionID="c62304dd76f6b7d5ed8e2c9594665c1d">
  <xsd:schema xmlns:xsd="http://www.w3.org/2001/XMLSchema" xmlns:xs="http://www.w3.org/2001/XMLSchema" xmlns:p="http://schemas.microsoft.com/office/2006/metadata/properties" xmlns:ns2="1bf58d84-5e20-4a41-aa73-0a6f7670ae44" xmlns:ns3="ed53b97b-cfb5-43fb-98c8-420dca68bc0c" targetNamespace="http://schemas.microsoft.com/office/2006/metadata/properties" ma:root="true" ma:fieldsID="788901bc87c6534e3c103d3a989455eb" ns2:_="" ns3:_="">
    <xsd:import namespace="1bf58d84-5e20-4a41-aa73-0a6f7670ae44"/>
    <xsd:import namespace="ed53b97b-cfb5-43fb-98c8-420dca68bc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58d84-5e20-4a41-aa73-0a6f7670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0e5db3c-8ba6-4bd5-be1c-b4e1caae56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d53b97b-cfb5-43fb-98c8-420dca68bc0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77a1829-6093-4983-9065-48e89054a285}" ma:internalName="TaxCatchAll" ma:showField="CatchAllData" ma:web="ed53b97b-cfb5-43fb-98c8-420dca68bc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B8B422-5282-451E-8EED-F88E351792B4}">
  <ds:schemaRefs>
    <ds:schemaRef ds:uri="http://schemas.microsoft.com/office/2006/metadata/properties"/>
    <ds:schemaRef ds:uri="http://schemas.microsoft.com/office/infopath/2007/PartnerControls"/>
    <ds:schemaRef ds:uri="ed53b97b-cfb5-43fb-98c8-420dca68bc0c"/>
    <ds:schemaRef ds:uri="1bf58d84-5e20-4a41-aa73-0a6f7670ae44"/>
  </ds:schemaRefs>
</ds:datastoreItem>
</file>

<file path=customXml/itemProps2.xml><?xml version="1.0" encoding="utf-8"?>
<ds:datastoreItem xmlns:ds="http://schemas.openxmlformats.org/officeDocument/2006/customXml" ds:itemID="{9368C8F2-30F3-448A-B03E-9A940E33D1FE}">
  <ds:schemaRefs>
    <ds:schemaRef ds:uri="http://schemas.microsoft.com/sharepoint/v3/contenttype/forms"/>
  </ds:schemaRefs>
</ds:datastoreItem>
</file>

<file path=customXml/itemProps3.xml><?xml version="1.0" encoding="utf-8"?>
<ds:datastoreItem xmlns:ds="http://schemas.openxmlformats.org/officeDocument/2006/customXml" ds:itemID="{FDB19568-55C3-4BC3-A428-7D9D689C7C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f58d84-5e20-4a41-aa73-0a6f7670ae44"/>
    <ds:schemaRef ds:uri="ed53b97b-cfb5-43fb-98c8-420dca68bc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2614</TotalTime>
  <Words>1813</Words>
  <Application>Microsoft Office PowerPoint</Application>
  <PresentationFormat>Widescreen</PresentationFormat>
  <Paragraphs>203</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Courier New</vt:lpstr>
      <vt:lpstr>Proxima Nova</vt:lpstr>
      <vt:lpstr>Wingdings</vt:lpstr>
      <vt:lpstr>Title Slide</vt:lpstr>
      <vt:lpstr>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Paris Elwood</dc:creator>
  <cp:lastModifiedBy>Adam Coxhead</cp:lastModifiedBy>
  <cp:revision>52</cp:revision>
  <dcterms:created xsi:type="dcterms:W3CDTF">2022-05-04T02:33:18Z</dcterms:created>
  <dcterms:modified xsi:type="dcterms:W3CDTF">2022-10-18T21:35:46Z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0x01010035FD83D971FAD04DB2639AA82678211A</vt:lpwstr>
  </property>
  <property fmtid="{D5CDD505-2E9C-101B-9397-08002B2CF9AE}" pid="3" name="MediaServiceImageTags">
    <vt:lpwstr/>
  </property>
  <property fmtid="{D5CDD505-2E9C-101B-9397-08002B2CF9AE}" pid="4" name="MSIP_Label_387d1e36-6fc3-4f53-9115-a90510e29109_Enabled">
    <vt:lpwstr>true</vt:lpwstr>
  </property>
  <property fmtid="{D5CDD505-2E9C-101B-9397-08002B2CF9AE}" pid="5" name="MSIP_Label_387d1e36-6fc3-4f53-9115-a90510e29109_SetDate">
    <vt:lpwstr>2022-10-18T21:35:46Z</vt:lpwstr>
  </property>
  <property fmtid="{D5CDD505-2E9C-101B-9397-08002B2CF9AE}" pid="6" name="MSIP_Label_387d1e36-6fc3-4f53-9115-a90510e29109_Method">
    <vt:lpwstr>Privileged</vt:lpwstr>
  </property>
  <property fmtid="{D5CDD505-2E9C-101B-9397-08002B2CF9AE}" pid="7" name="MSIP_Label_387d1e36-6fc3-4f53-9115-a90510e29109_Name">
    <vt:lpwstr>387d1e36-6fc3-4f53-9115-a90510e29109</vt:lpwstr>
  </property>
  <property fmtid="{D5CDD505-2E9C-101B-9397-08002B2CF9AE}" pid="8" name="MSIP_Label_387d1e36-6fc3-4f53-9115-a90510e29109_SiteId">
    <vt:lpwstr>2dc32a81-25ce-4e14-b7bd-f7a45d1170c0</vt:lpwstr>
  </property>
  <property fmtid="{D5CDD505-2E9C-101B-9397-08002B2CF9AE}" pid="9" name="MSIP_Label_387d1e36-6fc3-4f53-9115-a90510e29109_ActionId">
    <vt:lpwstr>1287a1a7-af36-44bf-922f-d489a80e1800</vt:lpwstr>
  </property>
  <property fmtid="{D5CDD505-2E9C-101B-9397-08002B2CF9AE}" pid="10" name="MSIP_Label_387d1e36-6fc3-4f53-9115-a90510e29109_ContentBits">
    <vt:lpwstr>3</vt:lpwstr>
  </property>
</Properties>
</file>