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D536D_B69F82F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9"/>
  </p:notesMasterIdLst>
  <p:sldIdLst>
    <p:sldId id="2147308402" r:id="rId5"/>
    <p:sldId id="2147308392" r:id="rId6"/>
    <p:sldId id="2147308387" r:id="rId7"/>
    <p:sldId id="2147308383" r:id="rId8"/>
    <p:sldId id="2147308361" r:id="rId9"/>
    <p:sldId id="2147308389" r:id="rId10"/>
    <p:sldId id="2147308397" r:id="rId11"/>
    <p:sldId id="2147308394" r:id="rId12"/>
    <p:sldId id="2147308388" r:id="rId13"/>
    <p:sldId id="2147308398" r:id="rId14"/>
    <p:sldId id="2147308359" r:id="rId15"/>
    <p:sldId id="2147308358" r:id="rId16"/>
    <p:sldId id="2147308386" r:id="rId17"/>
    <p:sldId id="2147308378" r:id="rId18"/>
    <p:sldId id="2147308380" r:id="rId19"/>
    <p:sldId id="2147308377" r:id="rId20"/>
    <p:sldId id="2147308360" r:id="rId21"/>
    <p:sldId id="2147308381" r:id="rId22"/>
    <p:sldId id="2147308400" r:id="rId23"/>
    <p:sldId id="2147308395" r:id="rId24"/>
    <p:sldId id="2147308399" r:id="rId25"/>
    <p:sldId id="2147308401" r:id="rId26"/>
    <p:sldId id="2147308384" r:id="rId27"/>
    <p:sldId id="25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37C86-45C8-0AEB-0C58-67A90DBC5E2F}" name="Nathan Clarke" initials="NC" userId="S::nathan.clarke_ncc.govt.nz#ext#@becagroup.onmicrosoft.com::7259c1d3-c5f7-4775-8e20-6a368808cacc" providerId="AD"/>
  <p188:author id="{0A1EFDFE-E41A-EFC7-96DE-E00FEF7D3097}" name="William Nieuwenhuis" initials="WN" userId="S::william.nieuwenhuis@beca.com::f514c929-fe76-4ff7-9cfc-9590bbd7e7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179" autoAdjust="0"/>
  </p:normalViewPr>
  <p:slideViewPr>
    <p:cSldViewPr snapToGrid="0">
      <p:cViewPr varScale="1">
        <p:scale>
          <a:sx n="49" d="100"/>
          <a:sy n="49" d="100"/>
        </p:scale>
        <p:origin x="197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omments/modernComment_7FFD536D_B69F82F8.xml><?xml version="1.0" encoding="utf-8"?>
<p188:cmLst xmlns:a="http://schemas.openxmlformats.org/drawingml/2006/main" xmlns:r="http://schemas.openxmlformats.org/officeDocument/2006/relationships" xmlns:p188="http://schemas.microsoft.com/office/powerpoint/2018/8/main">
  <p188:cm id="{32521F4B-C60D-4CB7-B3E9-4EC7D40D232F}" authorId="{0A1EFDFE-E41A-EFC7-96DE-E00FEF7D3097}" status="resolved" created="2022-10-11T08:10:04.314">
    <ac:deMkLst xmlns:ac="http://schemas.microsoft.com/office/drawing/2013/main/command">
      <pc:docMk xmlns:pc="http://schemas.microsoft.com/office/powerpoint/2013/main/command"/>
      <pc:sldMk xmlns:pc="http://schemas.microsoft.com/office/powerpoint/2013/main/command" cId="3063907064" sldId="2147308397"/>
      <ac:spMk id="5" creationId="{4B3257A9-7050-495E-8A63-8DDB22FC0F25}"/>
    </ac:deMkLst>
    <p188:replyLst>
      <p188:reply id="{6556E4C7-8EDF-4F7E-8924-A34DE7769FD5}" authorId="{0A1EFDFE-E41A-EFC7-96DE-E00FEF7D3097}" created="2022-10-11T23:45:25.669">
        <p188:txBody>
          <a:bodyPr/>
          <a:lstStyle/>
          <a:p>
            <a:r>
              <a:rPr lang="en-US"/>
              <a:t>Key issues for NRSBU, project solves this</a:t>
            </a:r>
          </a:p>
        </p188:txBody>
      </p188:reply>
    </p188:replyLst>
    <p188:txBody>
      <a:bodyPr/>
      <a:lstStyle/>
      <a:p>
        <a:r>
          <a:rPr lang="en-US"/>
          <a:t>Key objectives for what - this project or the whole pogramme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3FFD6-8952-41D3-85A8-CF207013B86A}" type="datetimeFigureOut">
              <a:rPr lang="en-AU" smtClean="0"/>
              <a:t>19/10/2022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82CA9-0281-40E5-B524-A1B3098AFB45}" type="slidenum">
              <a:rPr lang="en-AU" smtClean="0"/>
              <a:t>‹#›</a:t>
            </a:fld>
            <a:endParaRPr lang="en-AU"/>
          </a:p>
        </p:txBody>
      </p:sp>
    </p:spTree>
    <p:extLst>
      <p:ext uri="{BB962C8B-B14F-4D97-AF65-F5344CB8AC3E}">
        <p14:creationId xmlns:p14="http://schemas.microsoft.com/office/powerpoint/2010/main" val="267283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No </a:t>
            </a:r>
            <a:r>
              <a:rPr lang="en-US" sz="1800" dirty="0" err="1">
                <a:effectLst/>
                <a:latin typeface="Calibri" panose="020F0502020204030204" pitchFamily="34" charset="0"/>
                <a:ea typeface="Calibri" panose="020F0502020204030204" pitchFamily="34" charset="0"/>
                <a:cs typeface="Arial" panose="020B0604020202020204" pitchFamily="34" charset="0"/>
              </a:rPr>
              <a:t>reira</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tena</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koutau</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katoa</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Nga mihi ki a </a:t>
            </a:r>
            <a:r>
              <a:rPr lang="en-US" sz="1800" dirty="0" err="1">
                <a:effectLst/>
                <a:latin typeface="Calibri" panose="020F0502020204030204" pitchFamily="34" charset="0"/>
                <a:ea typeface="Calibri" panose="020F0502020204030204" pitchFamily="34" charset="0"/>
                <a:cs typeface="Arial" panose="020B0604020202020204" pitchFamily="34" charset="0"/>
              </a:rPr>
              <a:t>Blaier</a:t>
            </a:r>
            <a:r>
              <a:rPr lang="en-US" sz="1800" dirty="0">
                <a:effectLst/>
                <a:latin typeface="Calibri" panose="020F0502020204030204" pitchFamily="34" charset="0"/>
                <a:ea typeface="Calibri" panose="020F0502020204030204" pitchFamily="34" charset="0"/>
                <a:cs typeface="Arial" panose="020B0604020202020204" pitchFamily="34" charset="0"/>
              </a:rPr>
              <a:t> thanks for the intro</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Ko William </a:t>
            </a:r>
            <a:r>
              <a:rPr lang="en-US" sz="1800" dirty="0" err="1">
                <a:effectLst/>
                <a:latin typeface="Calibri" panose="020F0502020204030204" pitchFamily="34" charset="0"/>
                <a:ea typeface="Calibri" panose="020F0502020204030204" pitchFamily="34" charset="0"/>
                <a:cs typeface="Arial" panose="020B0604020202020204" pitchFamily="34" charset="0"/>
              </a:rPr>
              <a:t>toku</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ingoa</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Ko </a:t>
            </a:r>
            <a:r>
              <a:rPr lang="en-US" sz="1800" dirty="0" err="1">
                <a:effectLst/>
                <a:latin typeface="Calibri" panose="020F0502020204030204" pitchFamily="34" charset="0"/>
                <a:ea typeface="Calibri" panose="020F0502020204030204" pitchFamily="34" charset="0"/>
                <a:cs typeface="Arial" panose="020B0604020202020204" pitchFamily="34" charset="0"/>
              </a:rPr>
              <a:t>te</a:t>
            </a:r>
            <a:r>
              <a:rPr lang="en-US" sz="1800" dirty="0">
                <a:effectLst/>
                <a:latin typeface="Calibri" panose="020F0502020204030204" pitchFamily="34" charset="0"/>
                <a:ea typeface="Calibri" panose="020F0502020204030204" pitchFamily="34" charset="0"/>
                <a:cs typeface="Arial" panose="020B0604020202020204" pitchFamily="34" charset="0"/>
              </a:rPr>
              <a:t> tai-o-</a:t>
            </a:r>
            <a:r>
              <a:rPr lang="en-US" sz="1800" dirty="0" err="1">
                <a:effectLst/>
                <a:latin typeface="Calibri" panose="020F0502020204030204" pitchFamily="34" charset="0"/>
                <a:ea typeface="Calibri" panose="020F0502020204030204" pitchFamily="34" charset="0"/>
                <a:cs typeface="Arial" panose="020B0604020202020204" pitchFamily="34" charset="0"/>
              </a:rPr>
              <a:t>aorere</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te</a:t>
            </a:r>
            <a:r>
              <a:rPr lang="en-US" sz="1800" dirty="0">
                <a:effectLst/>
                <a:latin typeface="Calibri" panose="020F0502020204030204" pitchFamily="34" charset="0"/>
                <a:ea typeface="Calibri" panose="020F0502020204030204" pitchFamily="34" charset="0"/>
                <a:cs typeface="Arial" panose="020B0604020202020204" pitchFamily="34" charset="0"/>
              </a:rPr>
              <a:t> moana e </a:t>
            </a:r>
            <a:r>
              <a:rPr lang="en-US" sz="1800" dirty="0" err="1">
                <a:effectLst/>
                <a:latin typeface="Calibri" panose="020F0502020204030204" pitchFamily="34" charset="0"/>
                <a:ea typeface="Calibri" panose="020F0502020204030204" pitchFamily="34" charset="0"/>
                <a:cs typeface="Arial" panose="020B0604020202020204" pitchFamily="34" charset="0"/>
              </a:rPr>
              <a:t>mahea</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nei</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aku</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m</a:t>
            </a:r>
            <a:r>
              <a:rPr lang="en-US" sz="1800" u="sng" dirty="0" err="1">
                <a:effectLst/>
                <a:latin typeface="Calibri" panose="020F0502020204030204" pitchFamily="34" charset="0"/>
                <a:ea typeface="Calibri" panose="020F0502020204030204" pitchFamily="34" charset="0"/>
                <a:cs typeface="Arial" panose="020B0604020202020204" pitchFamily="34" charset="0"/>
              </a:rPr>
              <a:t>a</a:t>
            </a:r>
            <a:r>
              <a:rPr lang="en-US" sz="1800" dirty="0" err="1">
                <a:effectLst/>
                <a:latin typeface="Calibri" panose="020F0502020204030204" pitchFamily="34" charset="0"/>
                <a:ea typeface="Calibri" panose="020F0502020204030204" pitchFamily="34" charset="0"/>
                <a:cs typeface="Arial" panose="020B0604020202020204" pitchFamily="34" charset="0"/>
              </a:rPr>
              <a:t>harahara</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err="1">
                <a:effectLst/>
                <a:latin typeface="Calibri" panose="020F0502020204030204" pitchFamily="34" charset="0"/>
                <a:ea typeface="Calibri" panose="020F0502020204030204" pitchFamily="34" charset="0"/>
                <a:cs typeface="Arial" panose="020B0604020202020204" pitchFamily="34" charset="0"/>
              </a:rPr>
              <a:t>Te</a:t>
            </a:r>
            <a:r>
              <a:rPr lang="en-US" sz="1800" dirty="0">
                <a:effectLst/>
                <a:latin typeface="Calibri" panose="020F0502020204030204" pitchFamily="34" charset="0"/>
                <a:ea typeface="Calibri" panose="020F0502020204030204" pitchFamily="34" charset="0"/>
                <a:cs typeface="Arial" panose="020B0604020202020204" pitchFamily="34" charset="0"/>
              </a:rPr>
              <a:t> tai-o-</a:t>
            </a:r>
            <a:r>
              <a:rPr lang="en-US" sz="1800" dirty="0" err="1">
                <a:effectLst/>
                <a:latin typeface="Calibri" panose="020F0502020204030204" pitchFamily="34" charset="0"/>
                <a:ea typeface="Calibri" panose="020F0502020204030204" pitchFamily="34" charset="0"/>
                <a:cs typeface="Arial" panose="020B0604020202020204" pitchFamily="34" charset="0"/>
              </a:rPr>
              <a:t>aorere</a:t>
            </a:r>
            <a:r>
              <a:rPr lang="en-US" sz="1800" dirty="0">
                <a:effectLst/>
                <a:latin typeface="Calibri" panose="020F0502020204030204" pitchFamily="34" charset="0"/>
                <a:ea typeface="Calibri" panose="020F0502020204030204" pitchFamily="34" charset="0"/>
                <a:cs typeface="Arial" panose="020B0604020202020204" pitchFamily="34" charset="0"/>
              </a:rPr>
              <a:t> – </a:t>
            </a:r>
            <a:r>
              <a:rPr lang="en-US" sz="1800" dirty="0" err="1">
                <a:effectLst/>
                <a:latin typeface="Calibri" panose="020F0502020204030204" pitchFamily="34" charset="0"/>
                <a:ea typeface="Calibri" panose="020F0502020204030204" pitchFamily="34" charset="0"/>
                <a:cs typeface="Arial" panose="020B0604020202020204" pitchFamily="34" charset="0"/>
              </a:rPr>
              <a:t>tasman</a:t>
            </a:r>
            <a:r>
              <a:rPr lang="en-US" sz="1800" dirty="0">
                <a:effectLst/>
                <a:latin typeface="Calibri" panose="020F0502020204030204" pitchFamily="34" charset="0"/>
                <a:ea typeface="Calibri" panose="020F0502020204030204" pitchFamily="34" charset="0"/>
                <a:cs typeface="Arial" panose="020B0604020202020204" pitchFamily="34" charset="0"/>
              </a:rPr>
              <a:t> bay - is the body of water that makes my worries go away.</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Today we are speaking about a relining project in Nelson.</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My main role in this project was the detailed design of the enabling works and the MSQA through delivery.</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Presenting with me is Nathan, our client and asset owner, who developed the concept</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Additionally we have John from Interflow, he</a:t>
            </a:r>
            <a:r>
              <a:rPr lang="en-NZ" sz="1800" dirty="0">
                <a:effectLst/>
                <a:latin typeface="Calibri" panose="020F0502020204030204" pitchFamily="34" charset="0"/>
                <a:ea typeface="Calibri" panose="020F0502020204030204" pitchFamily="34" charset="0"/>
                <a:cs typeface="Arial" panose="020B0604020202020204" pitchFamily="34" charset="0"/>
              </a:rPr>
              <a:t> oversaw the project installation, he will be available to answer any questions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latin typeface="Univers Light"/>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2</a:t>
            </a:fld>
            <a:endParaRPr lang="en-AU"/>
          </a:p>
        </p:txBody>
      </p:sp>
    </p:spTree>
    <p:extLst>
      <p:ext uri="{BB962C8B-B14F-4D97-AF65-F5344CB8AC3E}">
        <p14:creationId xmlns:p14="http://schemas.microsoft.com/office/powerpoint/2010/main" val="989521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AU" sz="1800" dirty="0">
                <a:latin typeface="Univers Light"/>
                <a:cs typeface="Calibri" panose="020F0502020204030204"/>
              </a:rPr>
              <a:t>Before we could be confident that this project could be undertaken, we needed to do some sense checks. </a:t>
            </a:r>
          </a:p>
          <a:p>
            <a:pPr>
              <a:lnSpc>
                <a:spcPct val="107000"/>
              </a:lnSpc>
              <a:spcAft>
                <a:spcPts val="600"/>
              </a:spcAft>
            </a:pPr>
            <a:endParaRPr lang="en-AU" sz="1800" dirty="0">
              <a:latin typeface="Univers Light"/>
              <a:cs typeface="Calibri" panose="020F0502020204030204"/>
            </a:endParaRPr>
          </a:p>
          <a:p>
            <a:pPr>
              <a:lnSpc>
                <a:spcPct val="107000"/>
              </a:lnSpc>
              <a:spcAft>
                <a:spcPts val="600"/>
              </a:spcAft>
            </a:pPr>
            <a:r>
              <a:rPr lang="en-AU" sz="1800" dirty="0">
                <a:latin typeface="Univers Light"/>
                <a:cs typeface="Calibri" panose="020F0502020204030204"/>
              </a:rPr>
              <a:t>It was a great Idea, but we didn’t know whether it would actually be feasible technically. </a:t>
            </a:r>
          </a:p>
          <a:p>
            <a:pPr>
              <a:lnSpc>
                <a:spcPct val="107000"/>
              </a:lnSpc>
              <a:spcAft>
                <a:spcPts val="600"/>
              </a:spcAft>
            </a:pPr>
            <a:endParaRPr lang="en-AU" sz="1800" dirty="0">
              <a:latin typeface="Univers Light"/>
              <a:cs typeface="Calibri" panose="020F0502020204030204"/>
            </a:endParaRPr>
          </a:p>
          <a:p>
            <a:pPr>
              <a:lnSpc>
                <a:spcPct val="107000"/>
              </a:lnSpc>
              <a:spcAft>
                <a:spcPts val="600"/>
              </a:spcAft>
            </a:pPr>
            <a:r>
              <a:rPr lang="en-AU" sz="1800" dirty="0">
                <a:latin typeface="Univers Light"/>
                <a:cs typeface="Calibri" panose="020F0502020204030204"/>
              </a:rPr>
              <a:t>The critical aspect was a check to see whether the pipe had the potential to be OK, or whether it was highly degraded. </a:t>
            </a:r>
          </a:p>
          <a:p>
            <a:pPr>
              <a:lnSpc>
                <a:spcPct val="107000"/>
              </a:lnSpc>
              <a:spcAft>
                <a:spcPts val="600"/>
              </a:spcAft>
            </a:pPr>
            <a:endParaRPr lang="en-AU" sz="1800" dirty="0">
              <a:latin typeface="Univers Light"/>
              <a:cs typeface="Calibri" panose="020F0502020204030204"/>
            </a:endParaRPr>
          </a:p>
          <a:p>
            <a:pPr>
              <a:lnSpc>
                <a:spcPct val="107000"/>
              </a:lnSpc>
              <a:spcAft>
                <a:spcPts val="600"/>
              </a:spcAft>
            </a:pPr>
            <a:r>
              <a:rPr lang="en-AU" sz="1800" dirty="0">
                <a:latin typeface="Univers Light"/>
                <a:cs typeface="Calibri" panose="020F0502020204030204"/>
              </a:rPr>
              <a:t>Cut into the pipe and did some quick and short CCTV work – showed the AC to be in better than expected condition.  Check the pipe water level under different sea levels which didn’t really change ( suggested the pipe was intact)</a:t>
            </a:r>
          </a:p>
          <a:p>
            <a:pPr>
              <a:lnSpc>
                <a:spcPct val="107000"/>
              </a:lnSpc>
              <a:spcAft>
                <a:spcPts val="600"/>
              </a:spcAft>
            </a:pPr>
            <a:endParaRPr lang="en-AU" sz="1800" dirty="0">
              <a:latin typeface="Univers Light"/>
              <a:cs typeface="Calibri" panose="020F0502020204030204"/>
            </a:endParaRPr>
          </a:p>
          <a:p>
            <a:pPr>
              <a:lnSpc>
                <a:spcPct val="107000"/>
              </a:lnSpc>
              <a:spcAft>
                <a:spcPts val="600"/>
              </a:spcAft>
            </a:pPr>
            <a:r>
              <a:rPr lang="en-AU" sz="1800" dirty="0">
                <a:latin typeface="Univers Light"/>
                <a:cs typeface="Calibri" panose="020F0502020204030204"/>
              </a:rPr>
              <a:t>Couldn’t fine anyone nationally who could readily CCTV 1100m  through the pipe to check, so while we looked around for options,  we let our O&amp;M contractor see whether they could pull a rope through the pipe. They came up with the Sewer Shark ( a diving thruster in a sleeve) which would tow the rope through the pipe. </a:t>
            </a:r>
          </a:p>
          <a:p>
            <a:pPr>
              <a:lnSpc>
                <a:spcPct val="107000"/>
              </a:lnSpc>
              <a:spcAft>
                <a:spcPts val="600"/>
              </a:spcAft>
            </a:pPr>
            <a:endParaRPr lang="en-AU" sz="1800" dirty="0">
              <a:latin typeface="Univers Light"/>
              <a:cs typeface="Calibri" panose="020F0502020204030204"/>
            </a:endParaRPr>
          </a:p>
          <a:p>
            <a:pPr>
              <a:lnSpc>
                <a:spcPct val="107000"/>
              </a:lnSpc>
              <a:spcAft>
                <a:spcPts val="600"/>
              </a:spcAft>
            </a:pPr>
            <a:r>
              <a:rPr lang="en-AU" sz="1800" dirty="0">
                <a:latin typeface="Univers Light"/>
                <a:cs typeface="Calibri" panose="020F0502020204030204"/>
              </a:rPr>
              <a:t>It towed the rope a few hundred meters but kept stopping. It turned out there was an air pocket in the pipe  (subsidence of sections over time trapped air) that meant it could not push it self through. </a:t>
            </a:r>
          </a:p>
          <a:p>
            <a:pPr>
              <a:lnSpc>
                <a:spcPct val="107000"/>
              </a:lnSpc>
              <a:spcAft>
                <a:spcPts val="600"/>
              </a:spcAft>
            </a:pPr>
            <a:endParaRPr lang="en-AU" sz="1800" dirty="0">
              <a:latin typeface="Univers Light"/>
              <a:cs typeface="Calibri" panose="020F0502020204030204"/>
            </a:endParaRPr>
          </a:p>
          <a:p>
            <a:pPr>
              <a:lnSpc>
                <a:spcPct val="107000"/>
              </a:lnSpc>
              <a:spcAft>
                <a:spcPts val="600"/>
              </a:spcAft>
            </a:pPr>
            <a:r>
              <a:rPr lang="en-AU" sz="1800" dirty="0">
                <a:latin typeface="Univers Light"/>
                <a:cs typeface="Calibri" panose="020F0502020204030204"/>
              </a:rPr>
              <a:t>It did show that the pipe was </a:t>
            </a:r>
          </a:p>
        </p:txBody>
      </p:sp>
      <p:sp>
        <p:nvSpPr>
          <p:cNvPr id="4" name="Slide Number Placeholder 3"/>
          <p:cNvSpPr>
            <a:spLocks noGrp="1"/>
          </p:cNvSpPr>
          <p:nvPr>
            <p:ph type="sldNum" sz="quarter" idx="5"/>
          </p:nvPr>
        </p:nvSpPr>
        <p:spPr/>
        <p:txBody>
          <a:bodyPr/>
          <a:lstStyle/>
          <a:p>
            <a:fld id="{7F135CCD-F022-4B7A-BF18-FBF0B4621C64}" type="slidenum">
              <a:rPr lang="en-AU" smtClean="0"/>
              <a:t>11</a:t>
            </a:fld>
            <a:endParaRPr lang="en-AU"/>
          </a:p>
        </p:txBody>
      </p:sp>
    </p:spTree>
    <p:extLst>
      <p:ext uri="{BB962C8B-B14F-4D97-AF65-F5344CB8AC3E}">
        <p14:creationId xmlns:p14="http://schemas.microsoft.com/office/powerpoint/2010/main" val="688610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800" dirty="0">
                <a:latin typeface="Univers Light"/>
                <a:ea typeface="Calibri" panose="020F0502020204030204" pitchFamily="34" charset="0"/>
                <a:cs typeface="Times New Roman" panose="02020603050405020304" pitchFamily="18" charset="0"/>
              </a:rPr>
              <a:t>This project hits most of the desired outcomes, particularly the must haves.  The Cost was critical as we couldn’t implement a solution in a timely fashion if we had to source more funding. </a:t>
            </a:r>
            <a:endParaRPr lang="en-AU" dirty="0">
              <a:latin typeface="Calibri"/>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The One area that was compromised compared to a new PE pipe was the expected life of the solution. </a:t>
            </a:r>
            <a:endParaRPr lang="en-AU" dirty="0">
              <a:latin typeface="Calibri" panose="020F0502020204030204"/>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PRIMUS LINE indicate a design life of 50 years, but this does rely on the host pipe.</a:t>
            </a:r>
            <a:endParaRPr lang="en-AU" dirty="0">
              <a:latin typeface="Calibri" panose="020F0502020204030204"/>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For this project we needed to develop capacity to 2050 ( ~ 30 year) which is well within the primus line design life, and which we believe the AC host pipe will also last ( albeit severely degraded at the end.) </a:t>
            </a:r>
            <a:endParaRPr lang="en-AU" dirty="0">
              <a:latin typeface="Calibri" panose="020F0502020204030204"/>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This option resolves the capacity, resilience and maintainability issues rapidly within the budget, and also gives time for climate change knowledge and implications to evolve. </a:t>
            </a:r>
            <a:endParaRPr lang="en-AU" dirty="0">
              <a:latin typeface="Calibri"/>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It allowed the key section to be implemented without any significant work within the Estuary, which meant that the project was permitted activity, and therefore could be implemented rapidly. </a:t>
            </a:r>
            <a:endParaRPr lang="en-AU" dirty="0">
              <a:latin typeface="Calibri"/>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It also allows sufficient time for regional strategies likely to arise from 3 Waters to be developed which might significantly change the current council long term plans. </a:t>
            </a:r>
            <a:endParaRPr lang="en-AU" dirty="0">
              <a:latin typeface="Calibri"/>
              <a:ea typeface="Calibri" panose="020F0502020204030204" pitchFamily="34" charset="0"/>
              <a:cs typeface="Calibri"/>
            </a:endParaRPr>
          </a:p>
          <a:p>
            <a:pPr>
              <a:defRPr/>
            </a:pPr>
            <a:r>
              <a:rPr lang="en-AU" sz="1800" dirty="0">
                <a:latin typeface="Univers Light"/>
                <a:ea typeface="Calibri" panose="020F0502020204030204" pitchFamily="34" charset="0"/>
                <a:cs typeface="Times New Roman" panose="02020603050405020304" pitchFamily="18" charset="0"/>
              </a:rPr>
              <a:t>Finally it was below the available budget which allowed some funding to be available for additional reuse pipework to be installed.</a:t>
            </a:r>
            <a:endParaRPr lang="en-AU" dirty="0">
              <a:latin typeface="Calibri" panose="020F0502020204030204"/>
              <a:ea typeface="Calibri" panose="020F0502020204030204" pitchFamily="34" charset="0"/>
              <a:cs typeface="Calibri"/>
            </a:endParaRPr>
          </a:p>
          <a:p>
            <a:pPr>
              <a:defRPr/>
            </a:pPr>
            <a:endParaRPr lang="en-AU" sz="1800" dirty="0">
              <a:latin typeface="Univers Light"/>
              <a:cs typeface="Calibri"/>
            </a:endParaRPr>
          </a:p>
          <a:p>
            <a:endParaRPr lang="en-AU" dirty="0"/>
          </a:p>
        </p:txBody>
      </p:sp>
      <p:sp>
        <p:nvSpPr>
          <p:cNvPr id="4" name="Slide Number Placeholder 3"/>
          <p:cNvSpPr>
            <a:spLocks noGrp="1"/>
          </p:cNvSpPr>
          <p:nvPr>
            <p:ph type="sldNum" sz="quarter" idx="5"/>
          </p:nvPr>
        </p:nvSpPr>
        <p:spPr/>
        <p:txBody>
          <a:bodyPr/>
          <a:lstStyle/>
          <a:p>
            <a:fld id="{7F135CCD-F022-4B7A-BF18-FBF0B4621C64}" type="slidenum">
              <a:rPr lang="en-AU" smtClean="0"/>
              <a:t>12</a:t>
            </a:fld>
            <a:endParaRPr lang="en-AU"/>
          </a:p>
        </p:txBody>
      </p:sp>
    </p:spTree>
    <p:extLst>
      <p:ext uri="{BB962C8B-B14F-4D97-AF65-F5344CB8AC3E}">
        <p14:creationId xmlns:p14="http://schemas.microsoft.com/office/powerpoint/2010/main" val="277294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Thanks Nathan</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I’ll now share the journey delivering of this complex project, that Beca was fortunate to tackle and to be able to deliver for the NRSBU and the Nelson community.</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13</a:t>
            </a:fld>
            <a:endParaRPr lang="en-AU"/>
          </a:p>
        </p:txBody>
      </p:sp>
    </p:spTree>
    <p:extLst>
      <p:ext uri="{BB962C8B-B14F-4D97-AF65-F5344CB8AC3E}">
        <p14:creationId xmlns:p14="http://schemas.microsoft.com/office/powerpoint/2010/main" val="1413216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We had the concept but how would it work?</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There were still some major questions to work through.</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first thing we did was write a project strategy this was really useful as a way to engage with specialists.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strategy communicated the objectives, the site constraints and planning requirements.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graphic was a part of the strategy and illustrates some of those constraints.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In addition to size and length, this pipe was difficult to line for the following reasons: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pipe had two 22 deg bends close to each end but within the estuary.</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Bends are typically an issue for liners. Getting past these requires more pulling force and can increase the chance of liners wrinkly.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There was a PE section through the main tide channel so we had material change to consider. We weren’t sure how the internal diameter would line up with the AC pipe and how this may impact options for lining.</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As </a:t>
            </a:r>
            <a:r>
              <a:rPr lang="en-AU" sz="1800" dirty="0" err="1">
                <a:effectLst/>
                <a:latin typeface="Calibri" panose="020F0502020204030204" pitchFamily="34" charset="0"/>
                <a:ea typeface="Calibri" panose="020F0502020204030204" pitchFamily="34" charset="0"/>
                <a:cs typeface="Arial" panose="020B0604020202020204" pitchFamily="34" charset="0"/>
              </a:rPr>
              <a:t>builts</a:t>
            </a:r>
            <a:r>
              <a:rPr lang="en-AU" sz="1800" dirty="0">
                <a:effectLst/>
                <a:latin typeface="Calibri" panose="020F0502020204030204" pitchFamily="34" charset="0"/>
                <a:ea typeface="Calibri" panose="020F0502020204030204" pitchFamily="34" charset="0"/>
                <a:cs typeface="Arial" panose="020B0604020202020204" pitchFamily="34" charset="0"/>
              </a:rPr>
              <a:t> were all suggesting a non standard size, 585 OD Pe what? just to add more uncertainty.</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We engaged with potential contractors and suppliers to gain a deeper understanding of their capabilities and assess proposed costs and methodologies to achieve our project objectives.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contractors were very helpful. Both Hadlee and Brunton and Interflow recommended a "pull in" fold form solution as the best option for our project. Its useful that these contractors offer a range of solutions so aren’t too bias too a particular option.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defRPr/>
            </a:pPr>
            <a:endParaRPr lang="en-AU" dirty="0">
              <a:latin typeface="Univers Light"/>
              <a:cs typeface="Calibri"/>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14</a:t>
            </a:fld>
            <a:endParaRPr lang="en-AU"/>
          </a:p>
        </p:txBody>
      </p:sp>
    </p:spTree>
    <p:extLst>
      <p:ext uri="{BB962C8B-B14F-4D97-AF65-F5344CB8AC3E}">
        <p14:creationId xmlns:p14="http://schemas.microsoft.com/office/powerpoint/2010/main" val="45630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We needed a product that would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 provide the required capacity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 and most importantly cross the estuary in a single length.</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The two options available for us were Primus Line by Interflow and </a:t>
            </a:r>
            <a:r>
              <a:rPr lang="en-NZ" sz="1800" dirty="0" err="1">
                <a:effectLst/>
                <a:latin typeface="Calibri" panose="020F0502020204030204" pitchFamily="34" charset="0"/>
                <a:ea typeface="Calibri" panose="020F0502020204030204" pitchFamily="34" charset="0"/>
                <a:cs typeface="Arial" panose="020B0604020202020204" pitchFamily="34" charset="0"/>
              </a:rPr>
              <a:t>Sanitube</a:t>
            </a:r>
            <a:r>
              <a:rPr lang="en-NZ" sz="1800" dirty="0">
                <a:effectLst/>
                <a:latin typeface="Calibri" panose="020F0502020204030204" pitchFamily="34" charset="0"/>
                <a:ea typeface="Calibri" panose="020F0502020204030204" pitchFamily="34" charset="0"/>
                <a:cs typeface="Arial" panose="020B0604020202020204" pitchFamily="34" charset="0"/>
              </a:rPr>
              <a:t> by Hadlee and Brunton.</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As these are propriety products we used a design and construct contract. The enabling works were excluded from their offers so we arranged to have these done by a local civil works contractor, </a:t>
            </a:r>
            <a:r>
              <a:rPr lang="en-NZ" sz="1800" dirty="0" err="1">
                <a:effectLst/>
                <a:latin typeface="Calibri" panose="020F0502020204030204" pitchFamily="34" charset="0"/>
                <a:ea typeface="Calibri" panose="020F0502020204030204" pitchFamily="34" charset="0"/>
                <a:cs typeface="Arial" panose="020B0604020202020204" pitchFamily="34" charset="0"/>
              </a:rPr>
              <a:t>Chings</a:t>
            </a:r>
            <a:r>
              <a:rPr lang="en-NZ" sz="1800" dirty="0">
                <a:effectLst/>
                <a:latin typeface="Calibri" panose="020F0502020204030204" pitchFamily="34" charset="0"/>
                <a:ea typeface="Calibri" panose="020F0502020204030204" pitchFamily="34" charset="0"/>
                <a:cs typeface="Arial" panose="020B0604020202020204" pitchFamily="34" charset="0"/>
              </a:rPr>
              <a:t> Contacting Ltd.</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However, we still didn’t know if we had a suitable host pipe. So we structured this contract as two separable portions, stage 1 investigations, stage 2 install.</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And we awarded the contract to Interflow</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So what is Primus Line?</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We had no idea, it not been used in Nelson and it took a while to fully understand the details.</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I would recommend you head over to Interflows stand in the foyer.</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Primus Line is specifically designed for pressure pipelines and it comprises of three layers.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It has a smooth PE inner layer, a mid-layer made from Kevlar, and a PE outer layer. These layers work together to create a liner that is strong but flexible enough to get around bends up to 45 degrees. It’s like a fire hose.</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Note that bends do cause pressure derating and it is not a structural solution.</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liner is clamped into a special </a:t>
            </a:r>
            <a:r>
              <a:rPr lang="en-AU" sz="1800" dirty="0" err="1">
                <a:effectLst/>
                <a:latin typeface="Calibri" panose="020F0502020204030204" pitchFamily="34" charset="0"/>
                <a:ea typeface="Calibri" panose="020F0502020204030204" pitchFamily="34" charset="0"/>
                <a:cs typeface="Arial" panose="020B0604020202020204" pitchFamily="34" charset="0"/>
              </a:rPr>
              <a:t>german</a:t>
            </a:r>
            <a:r>
              <a:rPr lang="en-AU" sz="1800" dirty="0">
                <a:effectLst/>
                <a:latin typeface="Calibri" panose="020F0502020204030204" pitchFamily="34" charset="0"/>
                <a:ea typeface="Calibri" panose="020F0502020204030204" pitchFamily="34" charset="0"/>
                <a:cs typeface="Arial" panose="020B0604020202020204" pitchFamily="34" charset="0"/>
              </a:rPr>
              <a:t> coupler which can be configured for the required connections. </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here is a flanged coupler that we used.</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coupler needs to be restrained as you can see, we attached it to a thrust wall which was installed as part of the enabling works.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err="1">
                <a:effectLst/>
                <a:latin typeface="Calibri" panose="020F0502020204030204" pitchFamily="34" charset="0"/>
                <a:ea typeface="Calibri" panose="020F0502020204030204" pitchFamily="34" charset="0"/>
                <a:cs typeface="Arial" panose="020B0604020202020204" pitchFamily="34" charset="0"/>
              </a:rPr>
              <a:t>Primusline</a:t>
            </a:r>
            <a:r>
              <a:rPr lang="en-AU" sz="1800" dirty="0">
                <a:effectLst/>
                <a:latin typeface="Calibri" panose="020F0502020204030204" pitchFamily="34" charset="0"/>
                <a:ea typeface="Calibri" panose="020F0502020204030204" pitchFamily="34" charset="0"/>
                <a:cs typeface="Arial" panose="020B0604020202020204" pitchFamily="34" charset="0"/>
              </a:rPr>
              <a:t> and Interflow were very helpful as we worked with them to understand the product and installation methodology. They are happy to chat and share knowledge and this really helped us with our risk management. </a:t>
            </a:r>
            <a:endParaRPr lang="en-NZ"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15</a:t>
            </a:fld>
            <a:endParaRPr lang="en-AU"/>
          </a:p>
        </p:txBody>
      </p:sp>
    </p:spTree>
    <p:extLst>
      <p:ext uri="{BB962C8B-B14F-4D97-AF65-F5344CB8AC3E}">
        <p14:creationId xmlns:p14="http://schemas.microsoft.com/office/powerpoint/2010/main" val="70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The pipes condition was our biggest uncertainty. </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This pipe was fundamental to the pipeline duplication concept working within the current budget.</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For the project to proceed, the entire length of pipe needed to be inspected to confirm it was suitable. The catch was technology capable of communicating at such a range and in an underwater pipeline was not available locally. The Interflow team identified specialised CCTV equipment in the USA that could perform this important job, while also towing through the guide rope for the installation.</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It was risky to assume that the pipe was intact after more than 15 years out of service and the cost for the large camera to establish was scary.</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So prior to committing to the contract we tried to float a go pro camera down the line and launched a scuba jet like the one shown.</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Unfortunately the jet it </a:t>
            </a:r>
            <a:r>
              <a:rPr lang="en-NZ" sz="1800" dirty="0" err="1">
                <a:effectLst/>
                <a:latin typeface="Calibri" panose="020F0502020204030204" pitchFamily="34" charset="0"/>
                <a:ea typeface="Calibri" panose="020F0502020204030204" pitchFamily="34" charset="0"/>
                <a:cs typeface="Arial" panose="020B0604020202020204" pitchFamily="34" charset="0"/>
              </a:rPr>
              <a:t>didnt</a:t>
            </a:r>
            <a:r>
              <a:rPr lang="en-NZ" sz="1800" dirty="0">
                <a:effectLst/>
                <a:latin typeface="Calibri" panose="020F0502020204030204" pitchFamily="34" charset="0"/>
                <a:ea typeface="Calibri" panose="020F0502020204030204" pitchFamily="34" charset="0"/>
                <a:cs typeface="Arial" panose="020B0604020202020204" pitchFamily="34" charset="0"/>
              </a:rPr>
              <a:t> get to far before clogging with leaves, but we think it was worth the risk trying it out before committing to be big spend.</a:t>
            </a:r>
          </a:p>
          <a:p>
            <a:pPr>
              <a:lnSpc>
                <a:spcPct val="107000"/>
              </a:lnSpc>
              <a:spcAft>
                <a:spcPts val="800"/>
              </a:spcAft>
            </a:pPr>
            <a:r>
              <a:rPr lang="en-NZ" sz="1800" dirty="0">
                <a:effectLst/>
                <a:latin typeface="Calibri" panose="020F0502020204030204" pitchFamily="34" charset="0"/>
                <a:ea typeface="Calibri" panose="020F0502020204030204" pitchFamily="34" charset="0"/>
                <a:cs typeface="Arial" panose="020B0604020202020204" pitchFamily="34" charset="0"/>
              </a:rPr>
              <a:t>We knew this was the right project, so we committed and brought in the right tool in the end aka this camera.</a:t>
            </a:r>
          </a:p>
        </p:txBody>
      </p:sp>
      <p:sp>
        <p:nvSpPr>
          <p:cNvPr id="4" name="Slide Number Placeholder 3"/>
          <p:cNvSpPr>
            <a:spLocks noGrp="1"/>
          </p:cNvSpPr>
          <p:nvPr>
            <p:ph type="sldNum" sz="quarter" idx="5"/>
          </p:nvPr>
        </p:nvSpPr>
        <p:spPr/>
        <p:txBody>
          <a:bodyPr/>
          <a:lstStyle/>
          <a:p>
            <a:fld id="{7F135CCD-F022-4B7A-BF18-FBF0B4621C64}" type="slidenum">
              <a:rPr lang="en-AU" smtClean="0"/>
              <a:t>16</a:t>
            </a:fld>
            <a:endParaRPr lang="en-AU"/>
          </a:p>
        </p:txBody>
      </p:sp>
    </p:spTree>
    <p:extLst>
      <p:ext uri="{BB962C8B-B14F-4D97-AF65-F5344CB8AC3E}">
        <p14:creationId xmlns:p14="http://schemas.microsoft.com/office/powerpoint/2010/main" val="1651994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project was a collaborative effort between several players.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All these organisations had input into the methodology which helped when it came to construction as we were all on the same page.</a:t>
            </a:r>
            <a:endParaRPr lang="en-NZ"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17</a:t>
            </a:fld>
            <a:endParaRPr lang="en-AU"/>
          </a:p>
        </p:txBody>
      </p:sp>
    </p:spTree>
    <p:extLst>
      <p:ext uri="{BB962C8B-B14F-4D97-AF65-F5344CB8AC3E}">
        <p14:creationId xmlns:p14="http://schemas.microsoft.com/office/powerpoint/2010/main" val="2828834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As this is a pressure sewer there weren’t any manholes to access and line from.</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We designed the anchor spools for this project working with Interflow to understand their requirements and adapt these for our local standards and future connection requirements.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Ching’s the local enabling works contractor developed a construction methodology and proposed to precast thrust walls to reduce the construction timeframes and make the works safer.</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Here you can see </a:t>
            </a:r>
            <a:r>
              <a:rPr lang="en-AU" sz="1800" dirty="0" err="1">
                <a:effectLst/>
                <a:latin typeface="Calibri" panose="020F0502020204030204" pitchFamily="34" charset="0"/>
                <a:ea typeface="Calibri" panose="020F0502020204030204" pitchFamily="34" charset="0"/>
                <a:cs typeface="Arial" panose="020B0604020202020204" pitchFamily="34" charset="0"/>
              </a:rPr>
              <a:t>Chings</a:t>
            </a:r>
            <a:r>
              <a:rPr lang="en-AU" sz="1800" dirty="0">
                <a:effectLst/>
                <a:latin typeface="Calibri" panose="020F0502020204030204" pitchFamily="34" charset="0"/>
                <a:ea typeface="Calibri" panose="020F0502020204030204" pitchFamily="34" charset="0"/>
                <a:cs typeface="Arial" panose="020B0604020202020204" pitchFamily="34" charset="0"/>
              </a:rPr>
              <a:t> installing these thrust walls and access pits.</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It was a big hole but still a lot less digging than laying a new pipe.</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en-AU" sz="1800" dirty="0">
              <a:latin typeface="Univers Light" panose="020B04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18</a:t>
            </a:fld>
            <a:endParaRPr lang="en-AU"/>
          </a:p>
        </p:txBody>
      </p:sp>
    </p:spTree>
    <p:extLst>
      <p:ext uri="{BB962C8B-B14F-4D97-AF65-F5344CB8AC3E}">
        <p14:creationId xmlns:p14="http://schemas.microsoft.com/office/powerpoint/2010/main" val="281080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With the thrust walls installed the first step was to pig the line.</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pulled out the muck but most importantly the twin rubber disks came through undamaged so we were happy nothing sharp was </a:t>
            </a:r>
            <a:r>
              <a:rPr lang="en-AU" sz="1800" dirty="0" err="1">
                <a:effectLst/>
                <a:latin typeface="Calibri" panose="020F0502020204030204" pitchFamily="34" charset="0"/>
                <a:ea typeface="Calibri" panose="020F0502020204030204" pitchFamily="34" charset="0"/>
                <a:cs typeface="Arial" panose="020B0604020202020204" pitchFamily="34" charset="0"/>
              </a:rPr>
              <a:t>lerking</a:t>
            </a:r>
            <a:r>
              <a:rPr lang="en-AU" sz="1800" dirty="0">
                <a:effectLst/>
                <a:latin typeface="Calibri" panose="020F0502020204030204" pitchFamily="34" charset="0"/>
                <a:ea typeface="Calibri" panose="020F0502020204030204" pitchFamily="34" charset="0"/>
                <a:cs typeface="Arial" panose="020B0604020202020204" pitchFamily="34" charset="0"/>
              </a:rPr>
              <a:t> in the pipe to damage the liner.</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image here shows 1200m of DN500 liner, new pipe </a:t>
            </a:r>
            <a:r>
              <a:rPr lang="en-AU" sz="1800" dirty="0" err="1">
                <a:effectLst/>
                <a:latin typeface="Calibri" panose="020F0502020204030204" pitchFamily="34" charset="0"/>
                <a:ea typeface="Calibri" panose="020F0502020204030204" pitchFamily="34" charset="0"/>
                <a:cs typeface="Arial" panose="020B0604020202020204" pitchFamily="34" charset="0"/>
              </a:rPr>
              <a:t>rganised</a:t>
            </a:r>
            <a:r>
              <a:rPr lang="en-AU" sz="1800" dirty="0">
                <a:effectLst/>
                <a:latin typeface="Calibri" panose="020F0502020204030204" pitchFamily="34" charset="0"/>
                <a:ea typeface="Calibri" panose="020F0502020204030204" pitchFamily="34" charset="0"/>
                <a:cs typeface="Arial" panose="020B0604020202020204" pitchFamily="34" charset="0"/>
              </a:rPr>
              <a:t> on a spool ready to roll out into the line.</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Imagine instead if that was a stack of new PE pipe.</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Liner installation went smoothly. We had the right team and a solid plan.</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endParaRPr lang="en-AU" sz="1800" dirty="0">
              <a:cs typeface="Calibri"/>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19</a:t>
            </a:fld>
            <a:endParaRPr lang="en-AU"/>
          </a:p>
        </p:txBody>
      </p:sp>
    </p:spTree>
    <p:extLst>
      <p:ext uri="{BB962C8B-B14F-4D97-AF65-F5344CB8AC3E}">
        <p14:creationId xmlns:p14="http://schemas.microsoft.com/office/powerpoint/2010/main" val="3391753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Here a couple more pictures of the installation. </a:t>
            </a:r>
            <a:r>
              <a:rPr lang="en-NZ" sz="1800" dirty="0">
                <a:effectLst/>
                <a:latin typeface="Calibri" panose="020F0502020204030204" pitchFamily="34" charset="0"/>
                <a:ea typeface="Calibri" panose="020F0502020204030204" pitchFamily="34" charset="0"/>
                <a:cs typeface="Arial" panose="020B0604020202020204" pitchFamily="34" charset="0"/>
              </a:rPr>
              <a:t>The project is a record length primus sewer main for Interflow.</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project was a success because all parties approached the problem openly and collaborated to reach an outcome that solved the technical problem.</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We improved outcomes for the community, and protected the sensitive environment surrounding the pipeline by using a trenchless solution.</a:t>
            </a:r>
            <a:endParaRPr lang="en-NZ"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20</a:t>
            </a:fld>
            <a:endParaRPr lang="en-AU"/>
          </a:p>
        </p:txBody>
      </p:sp>
    </p:spTree>
    <p:extLst>
      <p:ext uri="{BB962C8B-B14F-4D97-AF65-F5344CB8AC3E}">
        <p14:creationId xmlns:p14="http://schemas.microsoft.com/office/powerpoint/2010/main" val="166316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So, Can we teach an old pipe new tricks? Today we are talking about a trenchless project that is part of a wider duplication program for the NRSBU</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Nathan is going to share the background, why we needed this project</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 will talk how we did it.</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And </a:t>
            </a:r>
            <a:r>
              <a:rPr lang="en-US" sz="1800" dirty="0">
                <a:effectLst/>
                <a:latin typeface="Calibri" panose="020F0502020204030204" pitchFamily="34" charset="0"/>
                <a:ea typeface="Calibri" panose="020F0502020204030204" pitchFamily="34" charset="0"/>
                <a:cs typeface="Arial" panose="020B0604020202020204" pitchFamily="34" charset="0"/>
              </a:rPr>
              <a:t>finally Nathan will close with how this experience could benefit you.</a:t>
            </a:r>
            <a:endParaRPr lang="en-NZ"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3</a:t>
            </a:fld>
            <a:endParaRPr lang="en-AU"/>
          </a:p>
        </p:txBody>
      </p:sp>
    </p:spTree>
    <p:extLst>
      <p:ext uri="{BB962C8B-B14F-4D97-AF65-F5344CB8AC3E}">
        <p14:creationId xmlns:p14="http://schemas.microsoft.com/office/powerpoint/2010/main" val="156063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photo sums it up for me, there is a new pipe under there thanks to a practical idea and solution.</a:t>
            </a:r>
            <a:r>
              <a:rPr lang="en-NZ"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that pipe will help towards preventing overflows and protecting this beautiful place.</a:t>
            </a:r>
          </a:p>
          <a:p>
            <a:pPr>
              <a:lnSpc>
                <a:spcPct val="107000"/>
              </a:lnSpc>
              <a:spcAft>
                <a:spcPts val="800"/>
              </a:spcAft>
            </a:pP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My </a:t>
            </a:r>
            <a:r>
              <a:rPr lang="en-US" sz="1800" dirty="0" err="1">
                <a:effectLst/>
                <a:latin typeface="Calibri" panose="020F0502020204030204" pitchFamily="34" charset="0"/>
                <a:ea typeface="Calibri" panose="020F0502020204030204" pitchFamily="34" charset="0"/>
                <a:cs typeface="Arial" panose="020B0604020202020204" pitchFamily="34" charset="0"/>
              </a:rPr>
              <a:t>te</a:t>
            </a:r>
            <a:r>
              <a:rPr lang="en-US" sz="1800" dirty="0">
                <a:effectLst/>
                <a:latin typeface="Calibri" panose="020F0502020204030204" pitchFamily="34" charset="0"/>
                <a:ea typeface="Calibri" panose="020F0502020204030204" pitchFamily="34" charset="0"/>
                <a:cs typeface="Arial" panose="020B0604020202020204" pitchFamily="34" charset="0"/>
              </a:rPr>
              <a:t> moana e </a:t>
            </a:r>
            <a:r>
              <a:rPr lang="en-US" sz="1800" dirty="0" err="1">
                <a:effectLst/>
                <a:latin typeface="Calibri" panose="020F0502020204030204" pitchFamily="34" charset="0"/>
                <a:ea typeface="Calibri" panose="020F0502020204030204" pitchFamily="34" charset="0"/>
                <a:cs typeface="Arial" panose="020B0604020202020204" pitchFamily="34" charset="0"/>
              </a:rPr>
              <a:t>mahea</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nei</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aku</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m</a:t>
            </a:r>
            <a:r>
              <a:rPr lang="en-US" sz="1800" u="sng" dirty="0" err="1">
                <a:effectLst/>
                <a:latin typeface="Calibri" panose="020F0502020204030204" pitchFamily="34" charset="0"/>
                <a:ea typeface="Calibri" panose="020F0502020204030204" pitchFamily="34" charset="0"/>
                <a:cs typeface="Arial" panose="020B0604020202020204" pitchFamily="34" charset="0"/>
              </a:rPr>
              <a:t>a</a:t>
            </a:r>
            <a:r>
              <a:rPr lang="en-US" sz="1800" dirty="0" err="1">
                <a:effectLst/>
                <a:latin typeface="Calibri" panose="020F0502020204030204" pitchFamily="34" charset="0"/>
                <a:ea typeface="Calibri" panose="020F0502020204030204" pitchFamily="34" charset="0"/>
                <a:cs typeface="Arial" panose="020B0604020202020204" pitchFamily="34" charset="0"/>
              </a:rPr>
              <a:t>harahara</a:t>
            </a:r>
            <a:endParaRPr lang="en-NZ"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600"/>
              </a:spcAft>
            </a:pPr>
            <a:endParaRPr lang="en-AU" sz="1800" dirty="0">
              <a:latin typeface="Univers Light"/>
              <a:cs typeface="Calibri"/>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21</a:t>
            </a:fld>
            <a:endParaRPr lang="en-AU"/>
          </a:p>
        </p:txBody>
      </p:sp>
    </p:spTree>
    <p:extLst>
      <p:ext uri="{BB962C8B-B14F-4D97-AF65-F5344CB8AC3E}">
        <p14:creationId xmlns:p14="http://schemas.microsoft.com/office/powerpoint/2010/main" val="783984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 of service pipe was critical to NRSBU being able to implement its Zero Overflows goal.  </a:t>
            </a:r>
          </a:p>
          <a:p>
            <a:endParaRPr lang="en-US" dirty="0"/>
          </a:p>
          <a:p>
            <a:r>
              <a:rPr lang="en-US" dirty="0"/>
              <a:t>We did need to try something that hadn't been done in NZ before, but  it required NRSBU to take some risk, and try something new. </a:t>
            </a:r>
          </a:p>
          <a:p>
            <a:endParaRPr lang="en-US" dirty="0"/>
          </a:p>
          <a:p>
            <a:r>
              <a:rPr lang="en-US" dirty="0"/>
              <a:t>We couldn’t have done this project without taking some risk and we therefore worked on an iterative risk management strategy to try to limit risk exposure. </a:t>
            </a:r>
            <a:endParaRPr lang="en-US" dirty="0">
              <a:cs typeface="Calibri" panose="020F0502020204030204"/>
            </a:endParaRPr>
          </a:p>
          <a:p>
            <a:endParaRPr lang="en-US" dirty="0"/>
          </a:p>
          <a:p>
            <a:r>
              <a:rPr lang="en-US" dirty="0">
                <a:cs typeface="Calibri" panose="020F0502020204030204"/>
              </a:rPr>
              <a:t>Using a collaborative approach we were able to tease out issues early so that installation went well. And it did.  It really looked very easy. </a:t>
            </a:r>
          </a:p>
          <a:p>
            <a:endParaRPr lang="en-US" dirty="0">
              <a:cs typeface="Calibri" panose="020F0502020204030204"/>
            </a:endParaRPr>
          </a:p>
          <a:p>
            <a:r>
              <a:rPr lang="en-US" dirty="0">
                <a:cs typeface="Calibri" panose="020F0502020204030204"/>
              </a:rPr>
              <a:t>Installation was so quick I hardly got any photos!</a:t>
            </a:r>
            <a:endParaRPr lang="en-US" dirty="0"/>
          </a:p>
          <a:p>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endParaRPr lang="en-AU" dirty="0"/>
          </a:p>
          <a:p>
            <a:endParaRPr lang="en-AU" dirty="0"/>
          </a:p>
          <a:p>
            <a:endParaRPr lang="en-AU" dirty="0">
              <a:cs typeface="Calibri" panose="020F0502020204030204"/>
            </a:endParaRPr>
          </a:p>
          <a:p>
            <a:endParaRPr lang="en-AU"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22</a:t>
            </a:fld>
            <a:endParaRPr lang="en-AU"/>
          </a:p>
        </p:txBody>
      </p:sp>
    </p:spTree>
    <p:extLst>
      <p:ext uri="{BB962C8B-B14F-4D97-AF65-F5344CB8AC3E}">
        <p14:creationId xmlns:p14="http://schemas.microsoft.com/office/powerpoint/2010/main" val="3401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NRSBU relining pipeline 3 was critical... . An old hole saved NRSBU millions on its capacity upgrade program.</a:t>
            </a:r>
          </a:p>
          <a:p>
            <a:endParaRPr lang="en-US" dirty="0"/>
          </a:p>
          <a:p>
            <a:r>
              <a:rPr lang="en-US" dirty="0"/>
              <a:t>The out of service pipe was critical to NRSBU being able to implement its Zero Overflows goal. </a:t>
            </a:r>
            <a:endParaRPr lang="en-US" dirty="0">
              <a:cs typeface="Calibri"/>
            </a:endParaRPr>
          </a:p>
          <a:p>
            <a:r>
              <a:rPr lang="en-US" dirty="0"/>
              <a:t> </a:t>
            </a:r>
          </a:p>
          <a:p>
            <a:r>
              <a:rPr lang="en-US" dirty="0"/>
              <a:t>We couldn’t have done this project without  the technology enabling relining from shore to shore. </a:t>
            </a:r>
          </a:p>
          <a:p>
            <a:endParaRPr lang="en-US" dirty="0"/>
          </a:p>
          <a:p>
            <a:r>
              <a:rPr lang="en-US" dirty="0"/>
              <a:t>Because it was new and we knew we were taking some risk and we therefore worked on an iterative risk management strategy to try to limit risk exposure. </a:t>
            </a:r>
            <a:endParaRPr lang="en-US" dirty="0">
              <a:cs typeface="Calibri"/>
            </a:endParaRPr>
          </a:p>
          <a:p>
            <a:endParaRPr lang="en-US" dirty="0"/>
          </a:p>
          <a:p>
            <a:r>
              <a:rPr lang="en-US" dirty="0"/>
              <a:t>The NRSBU?BECA team identified available technologies that made the project feasible.  The work and the identification of the new technology allowed this to be the "Right Project."</a:t>
            </a:r>
            <a:endParaRPr lang="en-US" dirty="0">
              <a:cs typeface="Calibri"/>
            </a:endParaRPr>
          </a:p>
          <a:p>
            <a:endParaRPr lang="en-US" dirty="0">
              <a:cs typeface="Calibri"/>
            </a:endParaRPr>
          </a:p>
          <a:p>
            <a:r>
              <a:rPr lang="en-US" dirty="0">
                <a:cs typeface="Calibri"/>
              </a:rPr>
              <a:t>I think this project shows what can be done, and I'm pretty sure that similar issues will be faced by others around NZ. I recommend considering this technology alongside other options. It worked for NRSBU.</a:t>
            </a:r>
          </a:p>
        </p:txBody>
      </p:sp>
      <p:sp>
        <p:nvSpPr>
          <p:cNvPr id="4" name="Slide Number Placeholder 3"/>
          <p:cNvSpPr>
            <a:spLocks noGrp="1"/>
          </p:cNvSpPr>
          <p:nvPr>
            <p:ph type="sldNum" sz="quarter" idx="5"/>
          </p:nvPr>
        </p:nvSpPr>
        <p:spPr/>
        <p:txBody>
          <a:bodyPr/>
          <a:lstStyle/>
          <a:p>
            <a:fld id="{7F135CCD-F022-4B7A-BF18-FBF0B4621C64}" type="slidenum">
              <a:rPr lang="en-AU" smtClean="0"/>
              <a:t>23</a:t>
            </a:fld>
            <a:endParaRPr lang="en-AU"/>
          </a:p>
        </p:txBody>
      </p:sp>
    </p:spTree>
    <p:extLst>
      <p:ext uri="{BB962C8B-B14F-4D97-AF65-F5344CB8AC3E}">
        <p14:creationId xmlns:p14="http://schemas.microsoft.com/office/powerpoint/2010/main" val="145258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sz="1800" dirty="0">
              <a:latin typeface="Univers Light"/>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4</a:t>
            </a:fld>
            <a:endParaRPr lang="en-AU"/>
          </a:p>
        </p:txBody>
      </p:sp>
    </p:spTree>
    <p:extLst>
      <p:ext uri="{BB962C8B-B14F-4D97-AF65-F5344CB8AC3E}">
        <p14:creationId xmlns:p14="http://schemas.microsoft.com/office/powerpoint/2010/main" val="12390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Bef>
                <a:spcPts val="600"/>
              </a:spcBef>
              <a:spcAft>
                <a:spcPts val="600"/>
              </a:spcAft>
            </a:pPr>
            <a:r>
              <a:rPr lang="en-NZ" sz="1800" b="0">
                <a:solidFill>
                  <a:srgbClr val="424242"/>
                </a:solidFill>
                <a:effectLst/>
                <a:latin typeface="Arial"/>
                <a:ea typeface="Arial" panose="020B0604020202020204" pitchFamily="34" charset="0"/>
                <a:cs typeface="Arial"/>
              </a:rPr>
              <a:t>Bit </a:t>
            </a:r>
            <a:r>
              <a:rPr lang="en-NZ" sz="1800" b="0" dirty="0">
                <a:solidFill>
                  <a:srgbClr val="424242"/>
                </a:solidFill>
                <a:effectLst/>
                <a:latin typeface="Arial"/>
                <a:ea typeface="Arial" panose="020B0604020202020204" pitchFamily="34" charset="0"/>
                <a:cs typeface="Arial"/>
              </a:rPr>
              <a:t>more detail on how the system works and the history.</a:t>
            </a:r>
          </a:p>
          <a:p>
            <a:pPr>
              <a:lnSpc>
                <a:spcPts val="1400"/>
              </a:lnSpc>
              <a:spcBef>
                <a:spcPts val="600"/>
              </a:spcBef>
              <a:spcAft>
                <a:spcPts val="600"/>
              </a:spcAft>
            </a:pPr>
            <a:endParaRPr lang="en-NZ" sz="1800" b="0" dirty="0">
              <a:solidFill>
                <a:srgbClr val="424242"/>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Firstly to describe some of the old pipes.</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Beca Carter Hollings and </a:t>
            </a:r>
            <a:r>
              <a:rPr lang="en-NZ" sz="1800" b="0" dirty="0" err="1">
                <a:solidFill>
                  <a:srgbClr val="424242"/>
                </a:solidFill>
                <a:effectLst/>
                <a:latin typeface="Arial"/>
                <a:ea typeface="Arial" panose="020B0604020202020204" pitchFamily="34" charset="0"/>
                <a:cs typeface="Arial"/>
              </a:rPr>
              <a:t>Ferner</a:t>
            </a:r>
            <a:r>
              <a:rPr lang="en-NZ" sz="1800" b="0" dirty="0">
                <a:solidFill>
                  <a:srgbClr val="424242"/>
                </a:solidFill>
                <a:effectLst/>
                <a:latin typeface="Arial"/>
                <a:ea typeface="Arial" panose="020B0604020202020204" pitchFamily="34" charset="0"/>
                <a:cs typeface="Arial"/>
              </a:rPr>
              <a:t> designed the original regional sewerage scheme.</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There are </a:t>
            </a:r>
            <a:r>
              <a:rPr lang="en-NZ" sz="1800" dirty="0">
                <a:solidFill>
                  <a:srgbClr val="424242"/>
                </a:solidFill>
                <a:latin typeface="Arial"/>
                <a:ea typeface="Arial" panose="020B0604020202020204" pitchFamily="34" charset="0"/>
                <a:cs typeface="Arial"/>
              </a:rPr>
              <a:t>three</a:t>
            </a:r>
            <a:r>
              <a:rPr lang="en-NZ" sz="1800" b="0" dirty="0">
                <a:solidFill>
                  <a:srgbClr val="424242"/>
                </a:solidFill>
                <a:effectLst/>
                <a:latin typeface="Arial"/>
                <a:ea typeface="Arial" panose="020B0604020202020204" pitchFamily="34" charset="0"/>
                <a:cs typeface="Arial"/>
              </a:rPr>
              <a:t> key pump stations:</a:t>
            </a:r>
            <a:r>
              <a:rPr lang="en-NZ" sz="1800" dirty="0">
                <a:solidFill>
                  <a:srgbClr val="424242"/>
                </a:solidFill>
                <a:latin typeface="Arial"/>
                <a:ea typeface="Arial" panose="020B0604020202020204" pitchFamily="34" charset="0"/>
                <a:cs typeface="Arial"/>
              </a:rPr>
              <a:t> with a Y at Monaco.</a:t>
            </a:r>
            <a:endParaRPr lang="en-NZ" sz="1800" b="0" dirty="0">
              <a:solidFill>
                <a:srgbClr val="424242"/>
              </a:solidFill>
              <a:effectLst/>
              <a:latin typeface="Arial"/>
              <a:ea typeface="Arial" panose="020B0604020202020204" pitchFamily="34" charset="0"/>
              <a:cs typeface="Arial"/>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Beach Rd built in 1984 collects flows for Richmond there was an AC rising main from there to Saxton PS</a:t>
            </a:r>
            <a:r>
              <a:rPr lang="en-NZ" sz="1800" dirty="0">
                <a:solidFill>
                  <a:srgbClr val="424242"/>
                </a:solidFill>
                <a:latin typeface="Arial"/>
                <a:ea typeface="Arial" panose="020B0604020202020204" pitchFamily="34" charset="0"/>
                <a:cs typeface="Arial"/>
              </a:rPr>
              <a:t>..</a:t>
            </a:r>
            <a:endParaRPr lang="en-NZ" sz="1800" b="0" dirty="0">
              <a:solidFill>
                <a:srgbClr val="424242"/>
              </a:solidFill>
              <a:effectLst/>
              <a:latin typeface="Arial"/>
              <a:ea typeface="Arial" panose="020B0604020202020204" pitchFamily="34" charset="0"/>
              <a:cs typeface="Arial"/>
            </a:endParaRPr>
          </a:p>
          <a:p>
            <a:pPr>
              <a:lnSpc>
                <a:spcPts val="1400"/>
              </a:lnSpc>
              <a:spcBef>
                <a:spcPts val="600"/>
              </a:spcBef>
              <a:spcAft>
                <a:spcPts val="600"/>
              </a:spcAft>
            </a:pPr>
            <a:r>
              <a:rPr lang="en-NZ" sz="1800" dirty="0">
                <a:solidFill>
                  <a:srgbClr val="424242"/>
                </a:solidFill>
                <a:latin typeface="Arial"/>
                <a:ea typeface="Arial" panose="020B0604020202020204" pitchFamily="34" charset="0"/>
                <a:cs typeface="Arial"/>
              </a:rPr>
              <a:t> Saxton</a:t>
            </a:r>
            <a:r>
              <a:rPr lang="en-NZ" sz="1800" b="0" dirty="0">
                <a:solidFill>
                  <a:srgbClr val="424242"/>
                </a:solidFill>
                <a:effectLst/>
                <a:latin typeface="Arial"/>
                <a:ea typeface="Arial" panose="020B0604020202020204" pitchFamily="34" charset="0"/>
                <a:cs typeface="Arial"/>
              </a:rPr>
              <a:t> PS picks up Nelson flows and sent them across the estuary where they combined at martin point with airport flows and then there is a concrete pipe from here across to the treatment plant.</a:t>
            </a:r>
          </a:p>
          <a:p>
            <a:pPr>
              <a:lnSpc>
                <a:spcPts val="1400"/>
              </a:lnSpc>
              <a:spcBef>
                <a:spcPts val="600"/>
              </a:spcBef>
              <a:spcAft>
                <a:spcPts val="600"/>
              </a:spcAft>
            </a:pPr>
            <a:endParaRPr lang="en-NZ" sz="1800" b="0" dirty="0">
              <a:solidFill>
                <a:srgbClr val="424242"/>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Now the current pipes, shown in red.</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Beach to Saxton, they AC pipe was given a hard time by some of the industrial flows from NPI.</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When the state highway was built 20 years ago the NRSBU replaced this section with PE.</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Shortly after that the Saxton to Martin Point line was replaced with a DN800 pipe which follows the coast.</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This was when our project host pipe was abandoned.</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Finally 10 years ago a new harbour crossing was installed from Martin Point over to Bell Island, thought the concrete pipe was keep in service and gets used for wet weather events</a:t>
            </a:r>
            <a:r>
              <a:rPr lang="en-NZ" sz="1800" dirty="0">
                <a:solidFill>
                  <a:srgbClr val="424242"/>
                </a:solidFill>
                <a:latin typeface="Arial"/>
                <a:ea typeface="Arial" panose="020B0604020202020204" pitchFamily="34" charset="0"/>
                <a:cs typeface="Arial"/>
              </a:rPr>
              <a:t>.</a:t>
            </a:r>
            <a:endParaRPr lang="en-NZ" sz="1800" b="0" dirty="0">
              <a:solidFill>
                <a:srgbClr val="424242"/>
              </a:solidFill>
              <a:effectLst/>
              <a:latin typeface="Arial"/>
              <a:ea typeface="Arial" panose="020B0604020202020204" pitchFamily="34" charset="0"/>
              <a:cs typeface="Arial"/>
            </a:endParaRPr>
          </a:p>
          <a:p>
            <a:pPr>
              <a:lnSpc>
                <a:spcPts val="1400"/>
              </a:lnSpc>
              <a:spcBef>
                <a:spcPts val="600"/>
              </a:spcBef>
              <a:spcAft>
                <a:spcPts val="600"/>
              </a:spcAft>
            </a:pPr>
            <a:endParaRPr lang="en-NZ" sz="1800" b="0" dirty="0">
              <a:solidFill>
                <a:srgbClr val="424242"/>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5</a:t>
            </a:fld>
            <a:endParaRPr lang="en-AU"/>
          </a:p>
        </p:txBody>
      </p:sp>
    </p:spTree>
    <p:extLst>
      <p:ext uri="{BB962C8B-B14F-4D97-AF65-F5344CB8AC3E}">
        <p14:creationId xmlns:p14="http://schemas.microsoft.com/office/powerpoint/2010/main" val="103698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a:ea typeface="Calibri" panose="020F0502020204030204" pitchFamily="34" charset="0"/>
                <a:cs typeface="Times New Roman" panose="02020603050405020304" pitchFamily="18" charset="0"/>
              </a:rPr>
              <a:t>The key objective was to increase the capacity of the network to improve reliability and reduce the frequency of overflows, particularly around the Inlet. An upgrade had been proposed historically that had an estimated cost of more than twice the available funding, leading to the resolution being delayed.</a:t>
            </a:r>
          </a:p>
          <a:p>
            <a:pPr>
              <a:defRPr/>
            </a:pPr>
            <a:r>
              <a:rPr lang="en-AU" sz="1800" dirty="0">
                <a:latin typeface="Univers Light"/>
                <a:ea typeface="Calibri" panose="020F0502020204030204" pitchFamily="34" charset="0"/>
                <a:cs typeface="Times New Roman" panose="02020603050405020304" pitchFamily="18" charset="0"/>
              </a:rPr>
              <a:t>And in mean time overflows </a:t>
            </a:r>
            <a:r>
              <a:rPr lang="en-AU" sz="1800" dirty="0" err="1">
                <a:latin typeface="Univers Light"/>
                <a:ea typeface="Calibri" panose="020F0502020204030204" pitchFamily="34" charset="0"/>
                <a:cs typeface="Times New Roman" panose="02020603050405020304" pitchFamily="18" charset="0"/>
              </a:rPr>
              <a:t>occuring</a:t>
            </a:r>
            <a:r>
              <a:rPr lang="en-AU" sz="1800" dirty="0">
                <a:latin typeface="Univers Light"/>
                <a:ea typeface="Calibri" panose="020F0502020204030204" pitchFamily="34" charset="0"/>
                <a:cs typeface="Times New Roman" panose="02020603050405020304" pitchFamily="18" charset="0"/>
              </a:rPr>
              <a:t> – public risk and enviro damage.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a:ea typeface="Calibri" panose="020F0502020204030204" pitchFamily="34" charset="0"/>
                <a:cs typeface="Times New Roman" panose="02020603050405020304" pitchFamily="18" charset="0"/>
              </a:rPr>
              <a:t>NRSBU objectives in rehabilitating this existing pipeline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a:ea typeface="Calibri" panose="020F0502020204030204" pitchFamily="34" charset="0"/>
                <a:cs typeface="Times New Roman" panose="02020603050405020304" pitchFamily="18" charset="0"/>
              </a:rPr>
              <a:t>1. To increase the networks capacity to convey storm flows from Beach Rd to Bell Island to reduce the frequency of overflows to the inlet. NRSBU is seeking to provide as much additional capacity as possible and at least an additional 300L/s of capacity is sought from this project. This can be achieved by sending flow through duplicate pipelines between Beach Rd and Bell Island.</a:t>
            </a:r>
          </a:p>
          <a:p>
            <a:pPr>
              <a:defRPr/>
            </a:pPr>
            <a:r>
              <a:rPr lang="en-AU" sz="1800" dirty="0">
                <a:effectLst/>
                <a:latin typeface="Univers Light"/>
                <a:ea typeface="Calibri" panose="020F0502020204030204" pitchFamily="34" charset="0"/>
                <a:cs typeface="Times New Roman" panose="02020603050405020304" pitchFamily="18" charset="0"/>
              </a:rPr>
              <a:t>2. To provide operational improvements through the provision of duplicate pipelines between Beach Rd and Bell Island. This would allow the pipelines to operate in a duty/standby </a:t>
            </a:r>
            <a:r>
              <a:rPr lang="en-AU" sz="1800" dirty="0">
                <a:latin typeface="Univers Light"/>
                <a:ea typeface="Calibri" panose="020F0502020204030204" pitchFamily="34" charset="0"/>
                <a:cs typeface="Times New Roman" panose="02020603050405020304" pitchFamily="18" charset="0"/>
              </a:rPr>
              <a:t>pipe </a:t>
            </a:r>
            <a:r>
              <a:rPr lang="en-AU" sz="1800" dirty="0">
                <a:effectLst/>
                <a:latin typeface="Univers Light"/>
                <a:ea typeface="Calibri" panose="020F0502020204030204" pitchFamily="34" charset="0"/>
                <a:cs typeface="Times New Roman" panose="02020603050405020304" pitchFamily="18" charset="0"/>
              </a:rPr>
              <a:t>mode (during dry weather), allowing operational maintenance to be undertaken on the standby pipeline without disrupting service. During wet weather the pipelines would operate in a duty/assist mode to convey the higher flows associated with wet weather events, thus reducing the frequency of overflows.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a:ea typeface="Calibri" panose="020F0502020204030204" pitchFamily="34" charset="0"/>
                <a:cs typeface="Times New Roman" panose="02020603050405020304" pitchFamily="18" charset="0"/>
              </a:rPr>
              <a:t>3. To implement capacity improvements to the network in a short period that allows the elimination of capacity-based overflows to the Waimea Inlet. This allows NRSBU time to develop its 50 year Master Plan for the regional facilities and schedule and budget for any significant and costly network changes in a way that integrates with the 50 year Master Plan</a:t>
            </a:r>
          </a:p>
          <a:p>
            <a:endParaRPr lang="en-AU" dirty="0"/>
          </a:p>
        </p:txBody>
      </p:sp>
      <p:sp>
        <p:nvSpPr>
          <p:cNvPr id="4" name="Slide Number Placeholder 3"/>
          <p:cNvSpPr>
            <a:spLocks noGrp="1"/>
          </p:cNvSpPr>
          <p:nvPr>
            <p:ph type="sldNum" sz="quarter" idx="5"/>
          </p:nvPr>
        </p:nvSpPr>
        <p:spPr/>
        <p:txBody>
          <a:bodyPr/>
          <a:lstStyle/>
          <a:p>
            <a:fld id="{7F135CCD-F022-4B7A-BF18-FBF0B4621C64}" type="slidenum">
              <a:rPr lang="en-AU" smtClean="0"/>
              <a:t>6</a:t>
            </a:fld>
            <a:endParaRPr lang="en-AU"/>
          </a:p>
        </p:txBody>
      </p:sp>
    </p:spTree>
    <p:extLst>
      <p:ext uri="{BB962C8B-B14F-4D97-AF65-F5344CB8AC3E}">
        <p14:creationId xmlns:p14="http://schemas.microsoft.com/office/powerpoint/2010/main" val="333503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panose="020B0403020202020204" pitchFamily="34" charset="0"/>
                <a:ea typeface="Calibri" panose="020F0502020204030204" pitchFamily="34" charset="0"/>
                <a:cs typeface="Times New Roman" panose="02020603050405020304" pitchFamily="18" charset="0"/>
              </a:rPr>
              <a:t>The key objective was to increase the capacity of the network to improve reliability and reduce the frequency of overflows, particularly around the Inlet. An upgrade had been proposed historically that had an estimated cost of more than twice the available funding, leading to the resolution being delayed.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panose="020B0403020202020204" pitchFamily="34" charset="0"/>
                <a:ea typeface="Calibri" panose="020F0502020204030204" pitchFamily="34" charset="0"/>
                <a:cs typeface="Times New Roman" panose="02020603050405020304" pitchFamily="18" charset="0"/>
              </a:rPr>
              <a:t>NRSBU objectives in rehabilitating this existing pipeline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panose="020B0403020202020204" pitchFamily="34" charset="0"/>
                <a:ea typeface="Calibri" panose="020F0502020204030204" pitchFamily="34" charset="0"/>
                <a:cs typeface="Times New Roman" panose="02020603050405020304" pitchFamily="18" charset="0"/>
              </a:rPr>
              <a:t>1. To increase the networks capacity to convey storm flows from Beach Rd to Bell Island to reduce the frequency of overflows to the inlet. NRSBU is seeking to provide as much additional capacity as possible and at least an additional 300L/s of capacity is sought from this project. This can be achieved by sending flow through duplicate pipelines between Beach Rd and Bell Island.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panose="020B0403020202020204" pitchFamily="34" charset="0"/>
                <a:ea typeface="Calibri" panose="020F0502020204030204" pitchFamily="34" charset="0"/>
                <a:cs typeface="Times New Roman" panose="02020603050405020304" pitchFamily="18" charset="0"/>
              </a:rPr>
              <a:t>2. To provide operational improvements through the provision of duplicate pipelines between Beach Rd and Bell Island. This would allow the pipelines to operate in a duty/standby mode (during dry weather), allowing operational maintenance to be undertaken on the standby pipeline without disrupting service. During wet weather the pipelines would operate in a duty/assist mode to convey the higher flows associated with wet weather events, thus reducing the frequency of overflows.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Univers Light" panose="020B0403020202020204" pitchFamily="34" charset="0"/>
                <a:ea typeface="Calibri" panose="020F0502020204030204" pitchFamily="34" charset="0"/>
                <a:cs typeface="Times New Roman" panose="02020603050405020304" pitchFamily="18" charset="0"/>
              </a:rPr>
              <a:t>3. To implement capacity improvements to the network in a short period that allows the elimination of capacity-based overflows to the Waimea Inlet. This allows NRSBU time to develop its 50 year Master Plan for the regional facilities and schedule and budget for any significant and costly network changes in a way that integrates with the 50 year Master Plan</a:t>
            </a:r>
          </a:p>
          <a:p>
            <a:endParaRPr lang="en-AU" dirty="0"/>
          </a:p>
        </p:txBody>
      </p:sp>
      <p:sp>
        <p:nvSpPr>
          <p:cNvPr id="4" name="Slide Number Placeholder 3"/>
          <p:cNvSpPr>
            <a:spLocks noGrp="1"/>
          </p:cNvSpPr>
          <p:nvPr>
            <p:ph type="sldNum" sz="quarter" idx="5"/>
          </p:nvPr>
        </p:nvSpPr>
        <p:spPr/>
        <p:txBody>
          <a:bodyPr/>
          <a:lstStyle/>
          <a:p>
            <a:fld id="{7F135CCD-F022-4B7A-BF18-FBF0B4621C64}" type="slidenum">
              <a:rPr lang="en-AU" smtClean="0"/>
              <a:t>7</a:t>
            </a:fld>
            <a:endParaRPr lang="en-AU"/>
          </a:p>
        </p:txBody>
      </p:sp>
    </p:spTree>
    <p:extLst>
      <p:ext uri="{BB962C8B-B14F-4D97-AF65-F5344CB8AC3E}">
        <p14:creationId xmlns:p14="http://schemas.microsoft.com/office/powerpoint/2010/main" val="314369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Black line is current rising main alignment</a:t>
            </a:r>
          </a:p>
          <a:p>
            <a:r>
              <a:rPr lang="en-US" dirty="0">
                <a:cs typeface="Calibri"/>
              </a:rPr>
              <a:t>Original plan – 10+ Km new pipe in high traffic road with services, septicity due the volume, additional pumpstation, sensitive archeological route.~ $30-40M</a:t>
            </a:r>
            <a:endParaRPr lang="en-US" dirty="0"/>
          </a:p>
          <a:p>
            <a:r>
              <a:rPr lang="en-US" dirty="0">
                <a:cs typeface="Calibri"/>
              </a:rPr>
              <a:t>Identified unused pipes as part of the review of alternatives. </a:t>
            </a:r>
          </a:p>
          <a:p>
            <a:r>
              <a:rPr lang="en-US" dirty="0">
                <a:cs typeface="Calibri"/>
              </a:rPr>
              <a:t>Identified an alternative concept shown in Green and Purple ( green existing abandoned pipes that could be sleeved &lt; purple is proposed new laid pipe) </a:t>
            </a:r>
            <a:endParaRPr lang="en-US" dirty="0"/>
          </a:p>
          <a:p>
            <a:r>
              <a:rPr lang="en-US" dirty="0">
                <a:cs typeface="Calibri"/>
              </a:rPr>
              <a:t>Needed to sense check the potential option, but significant benefit to be gained.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8</a:t>
            </a:fld>
            <a:endParaRPr lang="en-AU"/>
          </a:p>
        </p:txBody>
      </p:sp>
    </p:spTree>
    <p:extLst>
      <p:ext uri="{BB962C8B-B14F-4D97-AF65-F5344CB8AC3E}">
        <p14:creationId xmlns:p14="http://schemas.microsoft.com/office/powerpoint/2010/main" val="1573874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So hopefully that makes some sense so now I can explain the concept.</a:t>
            </a:r>
            <a:endParaRPr lang="en-US" dirty="0">
              <a:latin typeface="Arial"/>
              <a:cs typeface="Arial"/>
            </a:endParaRPr>
          </a:p>
          <a:p>
            <a:pPr>
              <a:lnSpc>
                <a:spcPts val="1400"/>
              </a:lnSpc>
              <a:spcBef>
                <a:spcPts val="600"/>
              </a:spcBef>
              <a:spcAft>
                <a:spcPts val="600"/>
              </a:spcAft>
            </a:pPr>
            <a:endParaRPr lang="en-NZ" sz="1800" b="0" dirty="0">
              <a:solidFill>
                <a:srgbClr val="424242"/>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From Beach to Bell Is </a:t>
            </a:r>
            <a:r>
              <a:rPr lang="en-NZ" sz="1800" b="0" dirty="0" err="1">
                <a:solidFill>
                  <a:srgbClr val="424242"/>
                </a:solidFill>
                <a:effectLst/>
                <a:latin typeface="Arial"/>
                <a:ea typeface="Arial" panose="020B0604020202020204" pitchFamily="34" charset="0"/>
                <a:cs typeface="Arial"/>
              </a:rPr>
              <a:t>is</a:t>
            </a:r>
            <a:r>
              <a:rPr lang="en-NZ" sz="1800" b="0" dirty="0">
                <a:solidFill>
                  <a:srgbClr val="424242"/>
                </a:solidFill>
                <a:effectLst/>
                <a:latin typeface="Arial"/>
                <a:ea typeface="Arial" panose="020B0604020202020204" pitchFamily="34" charset="0"/>
                <a:cs typeface="Arial"/>
              </a:rPr>
              <a:t> 11km in the current system. Duplicating this pipework and pump stations costs a fortune.</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From Beach to Martin Point via the old pipes is 6km, the objective was to see how much capacity we could get out of using the </a:t>
            </a:r>
            <a:r>
              <a:rPr lang="en-NZ" sz="1800" dirty="0">
                <a:solidFill>
                  <a:srgbClr val="424242"/>
                </a:solidFill>
                <a:latin typeface="Arial"/>
                <a:ea typeface="Arial" panose="020B0604020202020204" pitchFamily="34" charset="0"/>
                <a:cs typeface="Arial"/>
              </a:rPr>
              <a:t>old</a:t>
            </a:r>
            <a:r>
              <a:rPr lang="en-NZ" sz="1800" b="0" dirty="0">
                <a:solidFill>
                  <a:srgbClr val="424242"/>
                </a:solidFill>
                <a:effectLst/>
                <a:latin typeface="Arial"/>
                <a:ea typeface="Arial" panose="020B0604020202020204" pitchFamily="34" charset="0"/>
                <a:cs typeface="Arial"/>
              </a:rPr>
              <a:t> pipes and </a:t>
            </a:r>
            <a:r>
              <a:rPr lang="en-NZ" sz="1800" dirty="0">
                <a:solidFill>
                  <a:srgbClr val="424242"/>
                </a:solidFill>
                <a:latin typeface="Arial"/>
                <a:ea typeface="Arial" panose="020B0604020202020204" pitchFamily="34" charset="0"/>
                <a:cs typeface="Arial"/>
              </a:rPr>
              <a:t>buy</a:t>
            </a:r>
            <a:r>
              <a:rPr lang="en-NZ" sz="1800" b="0" dirty="0">
                <a:solidFill>
                  <a:srgbClr val="424242"/>
                </a:solidFill>
                <a:effectLst/>
                <a:latin typeface="Arial"/>
                <a:ea typeface="Arial" panose="020B0604020202020204" pitchFamily="34" charset="0"/>
                <a:cs typeface="Arial"/>
              </a:rPr>
              <a:t> time </a:t>
            </a:r>
            <a:r>
              <a:rPr lang="en-NZ" sz="1800" dirty="0">
                <a:solidFill>
                  <a:srgbClr val="424242"/>
                </a:solidFill>
                <a:latin typeface="Arial"/>
                <a:ea typeface="Arial" panose="020B0604020202020204" pitchFamily="34" charset="0"/>
                <a:cs typeface="Arial"/>
              </a:rPr>
              <a:t>additional to</a:t>
            </a:r>
            <a:r>
              <a:rPr lang="en-NZ" sz="1800" b="0" dirty="0">
                <a:solidFill>
                  <a:srgbClr val="424242"/>
                </a:solidFill>
                <a:effectLst/>
                <a:latin typeface="Arial"/>
                <a:ea typeface="Arial" panose="020B0604020202020204" pitchFamily="34" charset="0"/>
                <a:cs typeface="Arial"/>
              </a:rPr>
              <a:t> develop a master plan solution.</a:t>
            </a:r>
          </a:p>
          <a:p>
            <a:pPr>
              <a:lnSpc>
                <a:spcPts val="1400"/>
              </a:lnSpc>
              <a:spcBef>
                <a:spcPts val="600"/>
              </a:spcBef>
              <a:spcAft>
                <a:spcPts val="600"/>
              </a:spcAft>
            </a:pPr>
            <a:r>
              <a:rPr lang="en-NZ" sz="1800" dirty="0">
                <a:solidFill>
                  <a:srgbClr val="424242"/>
                </a:solidFill>
                <a:latin typeface="Arial"/>
                <a:ea typeface="Arial" panose="020B0604020202020204" pitchFamily="34" charset="0"/>
                <a:cs typeface="Arial"/>
              </a:rPr>
              <a:t>Recognised we </a:t>
            </a:r>
            <a:r>
              <a:rPr lang="en-NZ" sz="1800" dirty="0" err="1">
                <a:solidFill>
                  <a:srgbClr val="424242"/>
                </a:solidFill>
                <a:latin typeface="Arial"/>
                <a:ea typeface="Arial" panose="020B0604020202020204" pitchFamily="34" charset="0"/>
                <a:cs typeface="Arial"/>
              </a:rPr>
              <a:t>dont</a:t>
            </a:r>
            <a:r>
              <a:rPr lang="en-NZ" sz="1800" dirty="0">
                <a:solidFill>
                  <a:srgbClr val="424242"/>
                </a:solidFill>
                <a:latin typeface="Arial"/>
                <a:ea typeface="Arial" panose="020B0604020202020204" pitchFamily="34" charset="0"/>
                <a:cs typeface="Arial"/>
              </a:rPr>
              <a:t> have a clear understanding of sea level rise, climate change effects on flows, and implications to pipes and to the Bell Island WWTP</a:t>
            </a:r>
            <a:endParaRPr lang="en-NZ" sz="1800" b="0" dirty="0">
              <a:solidFill>
                <a:srgbClr val="424242"/>
              </a:solidFill>
              <a:effectLst/>
              <a:latin typeface="Arial"/>
              <a:ea typeface="Arial" panose="020B0604020202020204" pitchFamily="34" charset="0"/>
              <a:cs typeface="Arial"/>
            </a:endParaRPr>
          </a:p>
          <a:p>
            <a:pPr>
              <a:lnSpc>
                <a:spcPts val="1400"/>
              </a:lnSpc>
              <a:spcBef>
                <a:spcPts val="600"/>
              </a:spcBef>
              <a:spcAft>
                <a:spcPts val="600"/>
              </a:spcAft>
            </a:pPr>
            <a:endParaRPr lang="en-NZ" sz="1800" dirty="0">
              <a:solidFill>
                <a:srgbClr val="424242"/>
              </a:solidFill>
              <a:latin typeface="Arial" panose="020B0604020202020204" pitchFamily="34" charset="0"/>
              <a:ea typeface="Arial" panose="020B0604020202020204" pitchFamily="34" charset="0"/>
              <a:cs typeface="Arial"/>
            </a:endParaRPr>
          </a:p>
          <a:p>
            <a:pPr>
              <a:lnSpc>
                <a:spcPts val="1400"/>
              </a:lnSpc>
              <a:spcBef>
                <a:spcPts val="600"/>
              </a:spcBef>
              <a:spcAft>
                <a:spcPts val="600"/>
              </a:spcAft>
            </a:pPr>
            <a:r>
              <a:rPr lang="en-NZ" sz="1800" dirty="0">
                <a:solidFill>
                  <a:srgbClr val="424242"/>
                </a:solidFill>
                <a:latin typeface="Arial"/>
                <a:ea typeface="Arial" panose="020B0604020202020204" pitchFamily="34" charset="0"/>
                <a:cs typeface="Arial"/>
              </a:rPr>
              <a:t>Hence a plan that was low cost and resolves the immediate and short / medium term issues was a good fit. </a:t>
            </a:r>
          </a:p>
          <a:p>
            <a:pPr>
              <a:lnSpc>
                <a:spcPts val="1400"/>
              </a:lnSpc>
              <a:spcBef>
                <a:spcPts val="600"/>
              </a:spcBef>
              <a:spcAft>
                <a:spcPts val="600"/>
              </a:spcAft>
            </a:pPr>
            <a:endParaRPr lang="en-NZ" sz="1800" dirty="0">
              <a:solidFill>
                <a:srgbClr val="424242"/>
              </a:solidFill>
              <a:latin typeface="Arial" panose="020B0604020202020204" pitchFamily="34" charset="0"/>
              <a:ea typeface="Arial" panose="020B0604020202020204" pitchFamily="34" charset="0"/>
              <a:cs typeface="Times New Roman" panose="02020603050405020304" pitchFamily="18" charset="0"/>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The plan was contingent on the presence and condition of the pipes, in this case largely dependent on this section (Pipeline 3) as it provides a convenient shortcut, saves 2km.</a:t>
            </a: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Though its very long a 1.1km under an estuary so we weren’t even sure if we could rehabilitate it if we found the pipe to be not collapsed.</a:t>
            </a:r>
          </a:p>
          <a:p>
            <a:pPr>
              <a:lnSpc>
                <a:spcPts val="1400"/>
              </a:lnSpc>
              <a:spcBef>
                <a:spcPts val="600"/>
              </a:spcBef>
              <a:spcAft>
                <a:spcPts val="600"/>
              </a:spcAft>
            </a:pPr>
            <a:endParaRPr lang="en-NZ" sz="1800" b="0" dirty="0">
              <a:solidFill>
                <a:srgbClr val="424242"/>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A duplicate pipe also has the benefits of </a:t>
            </a:r>
            <a:r>
              <a:rPr lang="en-NZ" sz="1800" dirty="0">
                <a:solidFill>
                  <a:srgbClr val="424242"/>
                </a:solidFill>
                <a:latin typeface="Arial"/>
                <a:ea typeface="Arial" panose="020B0604020202020204" pitchFamily="34" charset="0"/>
                <a:cs typeface="Arial"/>
              </a:rPr>
              <a:t>redundancy</a:t>
            </a:r>
            <a:r>
              <a:rPr lang="en-NZ" sz="1800" b="0" dirty="0">
                <a:solidFill>
                  <a:srgbClr val="424242"/>
                </a:solidFill>
                <a:effectLst/>
                <a:latin typeface="Arial"/>
                <a:ea typeface="Arial" panose="020B0604020202020204" pitchFamily="34" charset="0"/>
                <a:cs typeface="Arial"/>
              </a:rPr>
              <a:t>. Resilience allowing maintenance and reduced </a:t>
            </a:r>
            <a:r>
              <a:rPr lang="en-NZ" sz="1800" dirty="0">
                <a:solidFill>
                  <a:srgbClr val="424242"/>
                </a:solidFill>
                <a:latin typeface="Arial"/>
                <a:ea typeface="Arial" panose="020B0604020202020204" pitchFamily="34" charset="0"/>
                <a:cs typeface="Arial"/>
              </a:rPr>
              <a:t>septicity</a:t>
            </a:r>
            <a:r>
              <a:rPr lang="en-NZ" sz="1800" b="0" dirty="0">
                <a:solidFill>
                  <a:srgbClr val="424242"/>
                </a:solidFill>
                <a:effectLst/>
                <a:latin typeface="Arial"/>
                <a:ea typeface="Arial" panose="020B0604020202020204" pitchFamily="34" charset="0"/>
                <a:cs typeface="Arial"/>
              </a:rPr>
              <a:t>.</a:t>
            </a:r>
          </a:p>
          <a:p>
            <a:pPr>
              <a:lnSpc>
                <a:spcPts val="1400"/>
              </a:lnSpc>
              <a:spcBef>
                <a:spcPts val="600"/>
              </a:spcBef>
              <a:spcAft>
                <a:spcPts val="600"/>
              </a:spcAft>
            </a:pPr>
            <a:endParaRPr lang="en-NZ" sz="1800" b="0" dirty="0">
              <a:solidFill>
                <a:srgbClr val="424242"/>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1400"/>
              </a:lnSpc>
              <a:spcBef>
                <a:spcPts val="600"/>
              </a:spcBef>
              <a:spcAft>
                <a:spcPts val="600"/>
              </a:spcAft>
            </a:pPr>
            <a:r>
              <a:rPr lang="en-NZ" sz="1800" b="0" dirty="0">
                <a:solidFill>
                  <a:srgbClr val="424242"/>
                </a:solidFill>
                <a:effectLst/>
                <a:latin typeface="Arial"/>
                <a:ea typeface="Arial" panose="020B0604020202020204" pitchFamily="34" charset="0"/>
                <a:cs typeface="Arial"/>
              </a:rPr>
              <a:t>The next phase happen in parallel we looked at options for the pipe crossing but also investigated to see </a:t>
            </a:r>
            <a:r>
              <a:rPr lang="en-NZ" sz="1800" dirty="0">
                <a:solidFill>
                  <a:srgbClr val="424242"/>
                </a:solidFill>
                <a:latin typeface="Arial"/>
                <a:ea typeface="Arial" panose="020B0604020202020204" pitchFamily="34" charset="0"/>
                <a:cs typeface="Arial"/>
              </a:rPr>
              <a:t>its</a:t>
            </a:r>
            <a:r>
              <a:rPr lang="en-NZ" sz="1800" b="0" dirty="0">
                <a:solidFill>
                  <a:srgbClr val="424242"/>
                </a:solidFill>
                <a:effectLst/>
                <a:latin typeface="Arial"/>
                <a:ea typeface="Arial" panose="020B0604020202020204" pitchFamily="34" charset="0"/>
                <a:cs typeface="Arial"/>
              </a:rPr>
              <a:t> condition.</a:t>
            </a:r>
          </a:p>
          <a:p>
            <a:endParaRPr lang="en-AU" dirty="0"/>
          </a:p>
        </p:txBody>
      </p:sp>
      <p:sp>
        <p:nvSpPr>
          <p:cNvPr id="4" name="Slide Number Placeholder 3"/>
          <p:cNvSpPr>
            <a:spLocks noGrp="1"/>
          </p:cNvSpPr>
          <p:nvPr>
            <p:ph type="sldNum" sz="quarter" idx="5"/>
          </p:nvPr>
        </p:nvSpPr>
        <p:spPr/>
        <p:txBody>
          <a:bodyPr/>
          <a:lstStyle/>
          <a:p>
            <a:fld id="{7F135CCD-F022-4B7A-BF18-FBF0B4621C64}" type="slidenum">
              <a:rPr lang="en-AU" smtClean="0"/>
              <a:t>9</a:t>
            </a:fld>
            <a:endParaRPr lang="en-AU"/>
          </a:p>
        </p:txBody>
      </p:sp>
    </p:spTree>
    <p:extLst>
      <p:ext uri="{BB962C8B-B14F-4D97-AF65-F5344CB8AC3E}">
        <p14:creationId xmlns:p14="http://schemas.microsoft.com/office/powerpoint/2010/main" val="3642276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800" dirty="0">
                <a:latin typeface="Univers Light"/>
                <a:ea typeface="Calibri" panose="020F0502020204030204" pitchFamily="34" charset="0"/>
                <a:cs typeface="Times New Roman" panose="02020603050405020304" pitchFamily="18" charset="0"/>
              </a:rPr>
              <a:t>Again Pipe 3 Critical to the project being affordable.</a:t>
            </a:r>
          </a:p>
          <a:p>
            <a:pPr>
              <a:defRPr/>
            </a:pPr>
            <a:endParaRPr lang="en-AU" sz="1800" dirty="0">
              <a:latin typeface="Univers Light"/>
              <a:ea typeface="Calibri" panose="020F0502020204030204" pitchFamily="34" charset="0"/>
              <a:cs typeface="Times New Roman" panose="02020603050405020304" pitchFamily="18" charset="0"/>
            </a:endParaRPr>
          </a:p>
          <a:p>
            <a:pPr>
              <a:defRPr/>
            </a:pPr>
            <a:r>
              <a:rPr lang="en-AU" sz="1800" dirty="0">
                <a:latin typeface="Univers Light"/>
                <a:ea typeface="Calibri" panose="020F0502020204030204" pitchFamily="34" charset="0"/>
                <a:cs typeface="Times New Roman" panose="02020603050405020304" pitchFamily="18" charset="0"/>
              </a:rPr>
              <a:t>Did some concept assessments of lining options to sense check.</a:t>
            </a:r>
          </a:p>
          <a:p>
            <a:pPr>
              <a:defRPr/>
            </a:pPr>
            <a:endParaRPr lang="en-AU" sz="1800" dirty="0">
              <a:latin typeface="Univers Light"/>
              <a:ea typeface="Calibri" panose="020F0502020204030204" pitchFamily="34" charset="0"/>
              <a:cs typeface="Times New Roman" panose="02020603050405020304" pitchFamily="18" charset="0"/>
            </a:endParaRPr>
          </a:p>
          <a:p>
            <a:pPr>
              <a:defRPr/>
            </a:pPr>
            <a:r>
              <a:rPr lang="en-AU" sz="1800" dirty="0">
                <a:latin typeface="Univers Light"/>
                <a:ea typeface="Calibri" panose="020F0502020204030204" pitchFamily="34" charset="0"/>
                <a:cs typeface="Times New Roman" panose="02020603050405020304" pitchFamily="18" charset="0"/>
              </a:rPr>
              <a:t>Considered Slip lining, Swage lining, and other methods, but none seemed appropriate. </a:t>
            </a:r>
          </a:p>
          <a:p>
            <a:pPr>
              <a:defRPr/>
            </a:pPr>
            <a:endParaRPr lang="en-AU" sz="1800" dirty="0">
              <a:latin typeface="Univers Light"/>
              <a:ea typeface="Calibri" panose="020F0502020204030204" pitchFamily="34" charset="0"/>
              <a:cs typeface="Times New Roman" panose="02020603050405020304" pitchFamily="18" charset="0"/>
            </a:endParaRPr>
          </a:p>
          <a:p>
            <a:pPr>
              <a:defRPr/>
            </a:pPr>
            <a:r>
              <a:rPr lang="en-AU" sz="1800" dirty="0">
                <a:latin typeface="Univers Light"/>
                <a:ea typeface="Calibri" panose="020F0502020204030204" pitchFamily="34" charset="0"/>
                <a:cs typeface="Times New Roman" panose="02020603050405020304" pitchFamily="18" charset="0"/>
              </a:rPr>
              <a:t>Reached out to tech suppliers around the world, is part of this we identified Primus line as one of the options for a relining project of this length.</a:t>
            </a:r>
            <a:endParaRPr lang="en-AU" dirty="0">
              <a:latin typeface="Calibri" panose="020F0502020204030204"/>
              <a:ea typeface="Calibri" panose="020F0502020204030204" pitchFamily="34" charset="0"/>
              <a:cs typeface="Calibri" panose="020F0502020204030204"/>
            </a:endParaRPr>
          </a:p>
          <a:p>
            <a:pPr>
              <a:defRPr/>
            </a:pPr>
            <a:endParaRPr lang="en-AU" sz="1800" dirty="0">
              <a:latin typeface="Univers Light"/>
              <a:ea typeface="Calibri" panose="020F0502020204030204" pitchFamily="34" charset="0"/>
              <a:cs typeface="Times New Roman" panose="02020603050405020304" pitchFamily="18" charset="0"/>
            </a:endParaRPr>
          </a:p>
          <a:p>
            <a:pPr>
              <a:defRPr/>
            </a:pPr>
            <a:r>
              <a:rPr lang="en-AU" sz="1800" dirty="0">
                <a:latin typeface="Univers Light"/>
                <a:ea typeface="Calibri" panose="020F0502020204030204" pitchFamily="34" charset="0"/>
                <a:cs typeface="Times New Roman" panose="02020603050405020304" pitchFamily="18" charset="0"/>
              </a:rPr>
              <a:t>We met with the  Primus liner representative to discuss the potential of this technology.  </a:t>
            </a:r>
            <a:endParaRPr lang="en-AU" dirty="0">
              <a:cs typeface="Calibri"/>
            </a:endParaRPr>
          </a:p>
          <a:p>
            <a:pPr>
              <a:defRPr/>
            </a:pPr>
            <a:endParaRPr lang="en-AU" sz="1800" dirty="0">
              <a:latin typeface="Univers Light"/>
              <a:ea typeface="Calibri" panose="020F0502020204030204" pitchFamily="34" charset="0"/>
              <a:cs typeface="Times New Roman" panose="02020603050405020304" pitchFamily="18" charset="0"/>
            </a:endParaRPr>
          </a:p>
          <a:p>
            <a:pPr>
              <a:defRPr/>
            </a:pPr>
            <a:r>
              <a:rPr lang="en-AU" sz="1800" dirty="0">
                <a:latin typeface="Univers Light"/>
                <a:cs typeface="Times New Roman" panose="02020603050405020304" pitchFamily="18" charset="0"/>
              </a:rPr>
              <a:t>This lead to looking at other similar products.</a:t>
            </a:r>
          </a:p>
          <a:p>
            <a:pPr>
              <a:defRPr/>
            </a:pPr>
            <a:endParaRPr lang="en-AU" sz="1800" dirty="0">
              <a:latin typeface="Univers Light"/>
              <a:cs typeface="Times New Roman" panose="02020603050405020304" pitchFamily="18" charset="0"/>
            </a:endParaRPr>
          </a:p>
          <a:p>
            <a:endParaRPr lang="en-AU" sz="1800" dirty="0">
              <a:latin typeface="Univers Light"/>
              <a:cs typeface="Calibri"/>
            </a:endParaRPr>
          </a:p>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7F135CCD-F022-4B7A-BF18-FBF0B4621C64}" type="slidenum">
              <a:rPr lang="en-AU" smtClean="0"/>
              <a:t>10</a:t>
            </a:fld>
            <a:endParaRPr lang="en-AU"/>
          </a:p>
        </p:txBody>
      </p:sp>
    </p:spTree>
    <p:extLst>
      <p:ext uri="{BB962C8B-B14F-4D97-AF65-F5344CB8AC3E}">
        <p14:creationId xmlns:p14="http://schemas.microsoft.com/office/powerpoint/2010/main" val="4048880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a:t>Click to edit title</a:t>
            </a:r>
            <a:endParaRPr lang="en-NZ"/>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tx1">
                    <a:lumMod val="50000"/>
                    <a:lumOff val="50000"/>
                  </a:schemeClr>
                </a:solidFill>
              </a:defRPr>
            </a:lvl1pPr>
          </a:lstStyle>
          <a:p>
            <a:pPr lvl="0"/>
            <a:r>
              <a:rPr lang="mi-NZ"/>
              <a:t>Click to add content</a:t>
            </a:r>
            <a:endParaRPr lang="en-NZ"/>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Tree>
    <p:extLst>
      <p:ext uri="{BB962C8B-B14F-4D97-AF65-F5344CB8AC3E}">
        <p14:creationId xmlns:p14="http://schemas.microsoft.com/office/powerpoint/2010/main" val="3219944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11" name="Text Placeholder 17">
            <a:extLst>
              <a:ext uri="{FF2B5EF4-FFF2-40B4-BE49-F238E27FC236}">
                <a16:creationId xmlns:a16="http://schemas.microsoft.com/office/drawing/2014/main" id="{BC3CAF26-245F-98F0-7C42-226DDB5899F7}"/>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tx2"/>
                </a:solidFill>
              </a:defRPr>
            </a:lvl1pPr>
          </a:lstStyle>
          <a:p>
            <a:pPr lvl="0"/>
            <a:r>
              <a:rPr lang="en-US"/>
              <a:t>Click to edit title</a:t>
            </a:r>
            <a:endParaRPr lang="en-NZ"/>
          </a:p>
        </p:txBody>
      </p:sp>
      <p:sp>
        <p:nvSpPr>
          <p:cNvPr id="13" name="Text Placeholder 21">
            <a:extLst>
              <a:ext uri="{FF2B5EF4-FFF2-40B4-BE49-F238E27FC236}">
                <a16:creationId xmlns:a16="http://schemas.microsoft.com/office/drawing/2014/main" id="{C3FE55A0-6591-2432-34F1-B11F89B09007}"/>
              </a:ext>
            </a:extLst>
          </p:cNvPr>
          <p:cNvSpPr>
            <a:spLocks noGrp="1"/>
          </p:cNvSpPr>
          <p:nvPr>
            <p:ph type="body" sz="quarter" idx="12" hasCustomPrompt="1"/>
          </p:nvPr>
        </p:nvSpPr>
        <p:spPr>
          <a:xfrm>
            <a:off x="801688" y="1561171"/>
            <a:ext cx="5294310" cy="4528784"/>
          </a:xfrm>
        </p:spPr>
        <p:txBody>
          <a:bodyPr>
            <a:normAutofit/>
          </a:bodyPr>
          <a:lstStyle>
            <a:lvl1pPr marL="0" indent="0">
              <a:buNone/>
              <a:defRPr sz="2000" b="0">
                <a:solidFill>
                  <a:schemeClr val="tx1">
                    <a:lumMod val="50000"/>
                    <a:lumOff val="50000"/>
                  </a:schemeClr>
                </a:solidFill>
              </a:defRPr>
            </a:lvl1pPr>
          </a:lstStyle>
          <a:p>
            <a:pPr lvl="0"/>
            <a:r>
              <a:rPr lang="mi-NZ"/>
              <a:t>Click to add content</a:t>
            </a:r>
            <a:endParaRPr lang="en-NZ"/>
          </a:p>
        </p:txBody>
      </p:sp>
      <p:pic>
        <p:nvPicPr>
          <p:cNvPr id="14" name="Picture 13" descr="Logo&#10;&#10;Description automatically generated">
            <a:extLst>
              <a:ext uri="{FF2B5EF4-FFF2-40B4-BE49-F238E27FC236}">
                <a16:creationId xmlns:a16="http://schemas.microsoft.com/office/drawing/2014/main" id="{90FEC8AD-B8DC-AEA5-C4D5-48310A619D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0382" y="6089955"/>
            <a:ext cx="1558594" cy="434697"/>
          </a:xfrm>
          <a:prstGeom prst="rect">
            <a:avLst/>
          </a:prstGeom>
        </p:spPr>
      </p:pic>
      <p:cxnSp>
        <p:nvCxnSpPr>
          <p:cNvPr id="15" name="Straight Connector 14">
            <a:extLst>
              <a:ext uri="{FF2B5EF4-FFF2-40B4-BE49-F238E27FC236}">
                <a16:creationId xmlns:a16="http://schemas.microsoft.com/office/drawing/2014/main" id="{36678FE8-6634-7261-9936-4AF9AAB7AD30}"/>
              </a:ext>
            </a:extLst>
          </p:cNvPr>
          <p:cNvCxnSpPr/>
          <p:nvPr userDrawn="1"/>
        </p:nvCxnSpPr>
        <p:spPr>
          <a:xfrm>
            <a:off x="10487473" y="5887801"/>
            <a:ext cx="0" cy="7493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580326-9E48-BD74-2583-F5180CDC0947}"/>
              </a:ext>
            </a:extLst>
          </p:cNvPr>
          <p:cNvPicPr>
            <a:picLocks noChangeAspect="1"/>
          </p:cNvPicPr>
          <p:nvPr userDrawn="1"/>
        </p:nvPicPr>
        <p:blipFill>
          <a:blip r:embed="rId3"/>
          <a:stretch>
            <a:fillRect/>
          </a:stretch>
        </p:blipFill>
        <p:spPr>
          <a:xfrm>
            <a:off x="10705179" y="5712253"/>
            <a:ext cx="1376509" cy="1084384"/>
          </a:xfrm>
          <a:prstGeom prst="rect">
            <a:avLst/>
          </a:prstGeom>
        </p:spPr>
      </p:pic>
      <p:sp>
        <p:nvSpPr>
          <p:cNvPr id="7" name="Text Placeholder 21">
            <a:extLst>
              <a:ext uri="{FF2B5EF4-FFF2-40B4-BE49-F238E27FC236}">
                <a16:creationId xmlns:a16="http://schemas.microsoft.com/office/drawing/2014/main" id="{35D29241-5458-4948-9D1F-2D0FCD4AA975}"/>
              </a:ext>
            </a:extLst>
          </p:cNvPr>
          <p:cNvSpPr>
            <a:spLocks noGrp="1"/>
          </p:cNvSpPr>
          <p:nvPr>
            <p:ph type="body" sz="quarter" idx="13" hasCustomPrompt="1"/>
          </p:nvPr>
        </p:nvSpPr>
        <p:spPr>
          <a:xfrm>
            <a:off x="6308728" y="1561171"/>
            <a:ext cx="5294310" cy="4528784"/>
          </a:xfrm>
        </p:spPr>
        <p:txBody>
          <a:bodyPr>
            <a:normAutofit/>
          </a:bodyPr>
          <a:lstStyle>
            <a:lvl1pPr marL="0" indent="0">
              <a:buNone/>
              <a:defRPr sz="2000" b="0">
                <a:solidFill>
                  <a:schemeClr val="tx1">
                    <a:lumMod val="50000"/>
                    <a:lumOff val="50000"/>
                  </a:schemeClr>
                </a:solidFill>
              </a:defRPr>
            </a:lvl1pPr>
          </a:lstStyle>
          <a:p>
            <a:pPr lvl="0"/>
            <a:r>
              <a:rPr lang="mi-NZ"/>
              <a:t>Click to add content</a:t>
            </a:r>
            <a:endParaRPr lang="en-NZ"/>
          </a:p>
        </p:txBody>
      </p:sp>
    </p:spTree>
    <p:extLst>
      <p:ext uri="{BB962C8B-B14F-4D97-AF65-F5344CB8AC3E}">
        <p14:creationId xmlns:p14="http://schemas.microsoft.com/office/powerpoint/2010/main" val="223252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44D7D-ECF3-D24E-D424-CBEEA76979A0}"/>
              </a:ext>
            </a:extLst>
          </p:cNvPr>
          <p:cNvPicPr>
            <a:picLocks noChangeAspect="1"/>
          </p:cNvPicPr>
          <p:nvPr userDrawn="1"/>
        </p:nvPicPr>
        <p:blipFill>
          <a:blip r:embed="rId2"/>
          <a:stretch>
            <a:fillRect/>
          </a:stretch>
        </p:blipFill>
        <p:spPr>
          <a:xfrm>
            <a:off x="10697943" y="5712253"/>
            <a:ext cx="1383746" cy="1090250"/>
          </a:xfrm>
          <a:prstGeom prst="rect">
            <a:avLst/>
          </a:prstGeom>
        </p:spPr>
      </p:pic>
      <p:cxnSp>
        <p:nvCxnSpPr>
          <p:cNvPr id="3" name="Straight Connector 2">
            <a:extLst>
              <a:ext uri="{FF2B5EF4-FFF2-40B4-BE49-F238E27FC236}">
                <a16:creationId xmlns:a16="http://schemas.microsoft.com/office/drawing/2014/main" id="{D3373CB9-0926-220D-61C4-2BE8FB9ED901}"/>
              </a:ext>
            </a:extLst>
          </p:cNvPr>
          <p:cNvCxnSpPr/>
          <p:nvPr userDrawn="1"/>
        </p:nvCxnSpPr>
        <p:spPr>
          <a:xfrm>
            <a:off x="10487473" y="5887801"/>
            <a:ext cx="0" cy="74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Text, logo&#10;&#10;Description automatically generated">
            <a:extLst>
              <a:ext uri="{FF2B5EF4-FFF2-40B4-BE49-F238E27FC236}">
                <a16:creationId xmlns:a16="http://schemas.microsoft.com/office/drawing/2014/main" id="{46270A1E-9738-DAE1-718F-54215AB073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20382" y="6089955"/>
            <a:ext cx="1558904" cy="434697"/>
          </a:xfrm>
          <a:prstGeom prst="rect">
            <a:avLst/>
          </a:prstGeom>
        </p:spPr>
      </p:pic>
      <p:sp>
        <p:nvSpPr>
          <p:cNvPr id="5" name="Text Placeholder 17">
            <a:extLst>
              <a:ext uri="{FF2B5EF4-FFF2-40B4-BE49-F238E27FC236}">
                <a16:creationId xmlns:a16="http://schemas.microsoft.com/office/drawing/2014/main" id="{C17AF304-211B-62E3-E433-1947AD3A4F23}"/>
              </a:ext>
            </a:extLst>
          </p:cNvPr>
          <p:cNvSpPr>
            <a:spLocks noGrp="1"/>
          </p:cNvSpPr>
          <p:nvPr>
            <p:ph type="body" sz="quarter" idx="10" hasCustomPrompt="1"/>
          </p:nvPr>
        </p:nvSpPr>
        <p:spPr>
          <a:xfrm>
            <a:off x="801688" y="768045"/>
            <a:ext cx="10801350" cy="570101"/>
          </a:xfrm>
        </p:spPr>
        <p:txBody>
          <a:bodyPr>
            <a:noAutofit/>
          </a:bodyPr>
          <a:lstStyle>
            <a:lvl1pPr marL="0" indent="0">
              <a:buNone/>
              <a:defRPr sz="3600" b="1">
                <a:solidFill>
                  <a:schemeClr val="accent2"/>
                </a:solidFill>
              </a:defRPr>
            </a:lvl1pPr>
          </a:lstStyle>
          <a:p>
            <a:pPr lvl="0"/>
            <a:r>
              <a:rPr lang="en-US"/>
              <a:t>Click to edit title</a:t>
            </a:r>
            <a:endParaRPr lang="en-NZ"/>
          </a:p>
        </p:txBody>
      </p:sp>
      <p:sp>
        <p:nvSpPr>
          <p:cNvPr id="6" name="Text Placeholder 21">
            <a:extLst>
              <a:ext uri="{FF2B5EF4-FFF2-40B4-BE49-F238E27FC236}">
                <a16:creationId xmlns:a16="http://schemas.microsoft.com/office/drawing/2014/main" id="{A988B2F1-936C-A68C-D6D6-BEC9855A5892}"/>
              </a:ext>
            </a:extLst>
          </p:cNvPr>
          <p:cNvSpPr>
            <a:spLocks noGrp="1"/>
          </p:cNvSpPr>
          <p:nvPr>
            <p:ph type="body" sz="quarter" idx="12" hasCustomPrompt="1"/>
          </p:nvPr>
        </p:nvSpPr>
        <p:spPr>
          <a:xfrm>
            <a:off x="801688" y="1561171"/>
            <a:ext cx="10801350" cy="4528784"/>
          </a:xfrm>
        </p:spPr>
        <p:txBody>
          <a:bodyPr>
            <a:normAutofit/>
          </a:bodyPr>
          <a:lstStyle>
            <a:lvl1pPr marL="0" indent="0">
              <a:buNone/>
              <a:defRPr sz="2000" b="0">
                <a:solidFill>
                  <a:schemeClr val="bg1"/>
                </a:solidFill>
              </a:defRPr>
            </a:lvl1pPr>
          </a:lstStyle>
          <a:p>
            <a:pPr lvl="0"/>
            <a:r>
              <a:rPr lang="mi-NZ"/>
              <a:t>Click to add content</a:t>
            </a:r>
            <a:endParaRPr lang="en-NZ"/>
          </a:p>
        </p:txBody>
      </p:sp>
    </p:spTree>
    <p:extLst>
      <p:ext uri="{BB962C8B-B14F-4D97-AF65-F5344CB8AC3E}">
        <p14:creationId xmlns:p14="http://schemas.microsoft.com/office/powerpoint/2010/main" val="301726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74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2">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EE0E78-65F0-F7BE-ABED-BE96981BB4EA}"/>
              </a:ext>
            </a:extLst>
          </p:cNvPr>
          <p:cNvSpPr>
            <a:spLocks noGrp="1"/>
          </p:cNvSpPr>
          <p:nvPr>
            <p:ph type="title" hasCustomPrompt="1"/>
          </p:nvPr>
        </p:nvSpPr>
        <p:spPr>
          <a:xfrm>
            <a:off x="838200" y="2670483"/>
            <a:ext cx="10515600" cy="787814"/>
          </a:xfrm>
        </p:spPr>
        <p:txBody>
          <a:bodyPr anchor="t">
            <a:normAutofit/>
          </a:bodyPr>
          <a:lstStyle>
            <a:lvl1pPr>
              <a:defRPr sz="5000" b="1"/>
            </a:lvl1pPr>
          </a:lstStyle>
          <a:p>
            <a:r>
              <a:rPr lang="en-US"/>
              <a:t>Click to edit title</a:t>
            </a:r>
            <a:endParaRPr lang="en-NZ"/>
          </a:p>
        </p:txBody>
      </p:sp>
      <p:sp>
        <p:nvSpPr>
          <p:cNvPr id="11" name="Text Placeholder 21">
            <a:extLst>
              <a:ext uri="{FF2B5EF4-FFF2-40B4-BE49-F238E27FC236}">
                <a16:creationId xmlns:a16="http://schemas.microsoft.com/office/drawing/2014/main" id="{41E2E4DB-B440-E5F2-F2D8-F49219F84E65}"/>
              </a:ext>
            </a:extLst>
          </p:cNvPr>
          <p:cNvSpPr>
            <a:spLocks noGrp="1"/>
          </p:cNvSpPr>
          <p:nvPr>
            <p:ph type="body" sz="quarter" idx="11" hasCustomPrompt="1"/>
          </p:nvPr>
        </p:nvSpPr>
        <p:spPr>
          <a:xfrm>
            <a:off x="838200" y="3763963"/>
            <a:ext cx="3869703" cy="910654"/>
          </a:xfrm>
        </p:spPr>
        <p:txBody>
          <a:bodyPr>
            <a:noAutofit/>
          </a:bodyPr>
          <a:lstStyle>
            <a:lvl1pPr marL="0" indent="0">
              <a:buNone/>
              <a:defRPr sz="2800" b="1">
                <a:solidFill>
                  <a:schemeClr val="accent2"/>
                </a:solidFill>
              </a:defRPr>
            </a:lvl1pPr>
          </a:lstStyle>
          <a:p>
            <a:pPr lvl="0"/>
            <a:r>
              <a:rPr lang="mi-NZ"/>
              <a:t>Click to add subtitle</a:t>
            </a:r>
          </a:p>
          <a:p>
            <a:pPr lvl="0"/>
            <a:r>
              <a:rPr lang="mi-NZ"/>
              <a:t>Here if you need it</a:t>
            </a:r>
            <a:endParaRPr lang="en-NZ"/>
          </a:p>
        </p:txBody>
      </p:sp>
      <p:pic>
        <p:nvPicPr>
          <p:cNvPr id="2" name="Picture 1">
            <a:extLst>
              <a:ext uri="{FF2B5EF4-FFF2-40B4-BE49-F238E27FC236}">
                <a16:creationId xmlns:a16="http://schemas.microsoft.com/office/drawing/2014/main" id="{F83F2061-93CD-AE10-18C7-A8F208574959}"/>
              </a:ext>
            </a:extLst>
          </p:cNvPr>
          <p:cNvPicPr>
            <a:picLocks noChangeAspect="1"/>
          </p:cNvPicPr>
          <p:nvPr userDrawn="1"/>
        </p:nvPicPr>
        <p:blipFill rotWithShape="1">
          <a:blip r:embed="rId2">
            <a:alphaModFix amt="50000"/>
          </a:blip>
          <a:srcRect l="1560" r="1247" b="5999"/>
          <a:stretch/>
        </p:blipFill>
        <p:spPr>
          <a:xfrm rot="10800000">
            <a:off x="0" y="-1"/>
            <a:ext cx="12192000" cy="2369884"/>
          </a:xfrm>
          <a:prstGeom prst="rect">
            <a:avLst/>
          </a:prstGeom>
        </p:spPr>
      </p:pic>
      <p:pic>
        <p:nvPicPr>
          <p:cNvPr id="3" name="Picture 2">
            <a:extLst>
              <a:ext uri="{FF2B5EF4-FFF2-40B4-BE49-F238E27FC236}">
                <a16:creationId xmlns:a16="http://schemas.microsoft.com/office/drawing/2014/main" id="{1DCD139E-86DC-3DB2-EEB8-F9AA4FE06661}"/>
              </a:ext>
            </a:extLst>
          </p:cNvPr>
          <p:cNvPicPr>
            <a:picLocks noChangeAspect="1"/>
          </p:cNvPicPr>
          <p:nvPr userDrawn="1"/>
        </p:nvPicPr>
        <p:blipFill>
          <a:blip r:embed="rId3"/>
          <a:stretch>
            <a:fillRect/>
          </a:stretch>
        </p:blipFill>
        <p:spPr>
          <a:xfrm>
            <a:off x="9871316" y="5237836"/>
            <a:ext cx="2056313" cy="1620164"/>
          </a:xfrm>
          <a:prstGeom prst="rect">
            <a:avLst/>
          </a:prstGeom>
        </p:spPr>
      </p:pic>
      <p:cxnSp>
        <p:nvCxnSpPr>
          <p:cNvPr id="4" name="Straight Connector 3">
            <a:extLst>
              <a:ext uri="{FF2B5EF4-FFF2-40B4-BE49-F238E27FC236}">
                <a16:creationId xmlns:a16="http://schemas.microsoft.com/office/drawing/2014/main" id="{34E3B5F1-96CE-2285-2214-E09C17EDF66C}"/>
              </a:ext>
            </a:extLst>
          </p:cNvPr>
          <p:cNvCxnSpPr/>
          <p:nvPr userDrawn="1"/>
        </p:nvCxnSpPr>
        <p:spPr>
          <a:xfrm>
            <a:off x="9549709" y="5763030"/>
            <a:ext cx="0" cy="749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xt, logo&#10;&#10;Description automatically generated">
            <a:extLst>
              <a:ext uri="{FF2B5EF4-FFF2-40B4-BE49-F238E27FC236}">
                <a16:creationId xmlns:a16="http://schemas.microsoft.com/office/drawing/2014/main" id="{CA733AFB-CCBC-3014-8B14-E188ED7AC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7059" y="5763030"/>
            <a:ext cx="2435088" cy="679019"/>
          </a:xfrm>
          <a:prstGeom prst="rect">
            <a:avLst/>
          </a:prstGeom>
        </p:spPr>
      </p:pic>
    </p:spTree>
    <p:extLst>
      <p:ext uri="{BB962C8B-B14F-4D97-AF65-F5344CB8AC3E}">
        <p14:creationId xmlns:p14="http://schemas.microsoft.com/office/powerpoint/2010/main" val="58926405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F47DC0-649D-E114-044B-A8D5C26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7E4CE76-1939-00C1-536C-98A8640000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02ED00E-4898-6235-E67A-95561B461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DE3AE-010B-4803-950B-65FA340740F5}" type="datetimeFigureOut">
              <a:rPr lang="en-NZ" smtClean="0"/>
              <a:t>19/10/2022</a:t>
            </a:fld>
            <a:endParaRPr lang="en-NZ"/>
          </a:p>
        </p:txBody>
      </p:sp>
      <p:sp>
        <p:nvSpPr>
          <p:cNvPr id="5" name="Footer Placeholder 4">
            <a:extLst>
              <a:ext uri="{FF2B5EF4-FFF2-40B4-BE49-F238E27FC236}">
                <a16:creationId xmlns:a16="http://schemas.microsoft.com/office/drawing/2014/main" id="{71D30CC7-01AF-8D1D-BD24-9FB1217FD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5897751E-055D-6BA5-8F5C-8084137D8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79BDA0-1A31-43F9-8F2C-2C4F2F718C3C}" type="slidenum">
              <a:rPr lang="en-NZ" smtClean="0"/>
              <a:t>‹#›</a:t>
            </a:fld>
            <a:endParaRPr lang="en-NZ"/>
          </a:p>
        </p:txBody>
      </p:sp>
    </p:spTree>
    <p:extLst>
      <p:ext uri="{BB962C8B-B14F-4D97-AF65-F5344CB8AC3E}">
        <p14:creationId xmlns:p14="http://schemas.microsoft.com/office/powerpoint/2010/main" val="4117563529"/>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61" r:id="rId3"/>
    <p:sldLayoutId id="2147483666" r:id="rId4"/>
    <p:sldLayoutId id="214748367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D536D_B69F82F8.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95A1-A74C-4778-BB3B-608857A49D1C}"/>
              </a:ext>
            </a:extLst>
          </p:cNvPr>
          <p:cNvSpPr>
            <a:spLocks noGrp="1"/>
          </p:cNvSpPr>
          <p:nvPr>
            <p:ph type="title"/>
          </p:nvPr>
        </p:nvSpPr>
        <p:spPr/>
        <p:txBody>
          <a:bodyPr>
            <a:normAutofit fontScale="90000"/>
          </a:bodyPr>
          <a:lstStyle/>
          <a:p>
            <a:r>
              <a:rPr lang="en-AU"/>
              <a:t>Reusing assets to create capacity and resilience: </a:t>
            </a:r>
            <a:br>
              <a:rPr lang="en-AU"/>
            </a:br>
            <a:br>
              <a:rPr lang="en-AU"/>
            </a:br>
            <a:endParaRPr lang="en-AU"/>
          </a:p>
        </p:txBody>
      </p:sp>
      <p:sp>
        <p:nvSpPr>
          <p:cNvPr id="3" name="Text Placeholder 2">
            <a:extLst>
              <a:ext uri="{FF2B5EF4-FFF2-40B4-BE49-F238E27FC236}">
                <a16:creationId xmlns:a16="http://schemas.microsoft.com/office/drawing/2014/main" id="{8C29885E-0950-4F1A-8CBB-F0883387E447}"/>
              </a:ext>
            </a:extLst>
          </p:cNvPr>
          <p:cNvSpPr>
            <a:spLocks noGrp="1"/>
          </p:cNvSpPr>
          <p:nvPr>
            <p:ph type="body" sz="quarter" idx="11"/>
          </p:nvPr>
        </p:nvSpPr>
        <p:spPr>
          <a:xfrm>
            <a:off x="838200" y="3990975"/>
            <a:ext cx="8648700" cy="683642"/>
          </a:xfrm>
        </p:spPr>
        <p:txBody>
          <a:bodyPr/>
          <a:lstStyle/>
          <a:p>
            <a:r>
              <a:rPr lang="en-AU"/>
              <a:t>Can you teach an old pipe new tricks?</a:t>
            </a:r>
          </a:p>
        </p:txBody>
      </p:sp>
    </p:spTree>
    <p:extLst>
      <p:ext uri="{BB962C8B-B14F-4D97-AF65-F5344CB8AC3E}">
        <p14:creationId xmlns:p14="http://schemas.microsoft.com/office/powerpoint/2010/main" val="1556942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937EDF-CB3A-4A6D-968D-72A40CAA3D20}"/>
              </a:ext>
            </a:extLst>
          </p:cNvPr>
          <p:cNvPicPr>
            <a:picLocks noChangeAspect="1"/>
          </p:cNvPicPr>
          <p:nvPr/>
        </p:nvPicPr>
        <p:blipFill rotWithShape="1">
          <a:blip r:embed="rId3"/>
          <a:srcRect l="5282" t="1006" r="65940" b="-184"/>
          <a:stretch/>
        </p:blipFill>
        <p:spPr>
          <a:xfrm>
            <a:off x="7172549" y="768045"/>
            <a:ext cx="4430489" cy="4430489"/>
          </a:xfrm>
          <a:prstGeom prst="ellipse">
            <a:avLst/>
          </a:prstGeom>
        </p:spPr>
      </p:pic>
      <p:sp>
        <p:nvSpPr>
          <p:cNvPr id="3" name="Text Placeholder 2">
            <a:extLst>
              <a:ext uri="{FF2B5EF4-FFF2-40B4-BE49-F238E27FC236}">
                <a16:creationId xmlns:a16="http://schemas.microsoft.com/office/drawing/2014/main" id="{0B60EECA-421B-42EF-8F2F-955A538B3770}"/>
              </a:ext>
            </a:extLst>
          </p:cNvPr>
          <p:cNvSpPr>
            <a:spLocks noGrp="1"/>
          </p:cNvSpPr>
          <p:nvPr>
            <p:ph type="body" sz="quarter" idx="10"/>
          </p:nvPr>
        </p:nvSpPr>
        <p:spPr/>
        <p:txBody>
          <a:bodyPr/>
          <a:lstStyle/>
          <a:p>
            <a:r>
              <a:rPr lang="en-AU"/>
              <a:t>Critical project constraints</a:t>
            </a:r>
          </a:p>
        </p:txBody>
      </p:sp>
      <p:sp>
        <p:nvSpPr>
          <p:cNvPr id="4" name="Text Placeholder 3">
            <a:extLst>
              <a:ext uri="{FF2B5EF4-FFF2-40B4-BE49-F238E27FC236}">
                <a16:creationId xmlns:a16="http://schemas.microsoft.com/office/drawing/2014/main" id="{E56427BB-9615-407D-AC45-D2340BDD1E95}"/>
              </a:ext>
            </a:extLst>
          </p:cNvPr>
          <p:cNvSpPr>
            <a:spLocks noGrp="1"/>
          </p:cNvSpPr>
          <p:nvPr>
            <p:ph type="body" sz="quarter" idx="12"/>
          </p:nvPr>
        </p:nvSpPr>
        <p:spPr>
          <a:xfrm>
            <a:off x="801688" y="1561171"/>
            <a:ext cx="6364425" cy="4528784"/>
          </a:xfrm>
        </p:spPr>
        <p:txBody>
          <a:bodyPr>
            <a:normAutofit/>
          </a:bodyPr>
          <a:lstStyle/>
          <a:p>
            <a:r>
              <a:rPr lang="en-AU" dirty="0"/>
              <a:t>Pipeline 3 was critical for success.  </a:t>
            </a:r>
          </a:p>
          <a:p>
            <a:r>
              <a:rPr lang="en-AU" dirty="0"/>
              <a:t>Rehabilitating ~1200m of 525 AC under the Waimea Estuary removed from service in 2007.</a:t>
            </a:r>
          </a:p>
          <a:p>
            <a:r>
              <a:rPr lang="en-AU" dirty="0"/>
              <a:t>Condition unknown at time of removal.</a:t>
            </a:r>
          </a:p>
          <a:p>
            <a:r>
              <a:rPr lang="en-AU" dirty="0"/>
              <a:t>Considered range of methods. </a:t>
            </a:r>
          </a:p>
          <a:p>
            <a:r>
              <a:rPr lang="en-AU" dirty="0"/>
              <a:t>Any option that required more than minor disturbance to the estuary would not be acceptable. </a:t>
            </a:r>
          </a:p>
          <a:p>
            <a:r>
              <a:rPr lang="en-AU" dirty="0"/>
              <a:t>If the rehabilitation could be done from shore to shore, then it would be within permitted activity rules. </a:t>
            </a:r>
          </a:p>
          <a:p>
            <a:endParaRPr lang="en-AU" dirty="0"/>
          </a:p>
          <a:p>
            <a:endParaRPr lang="en-AU" dirty="0"/>
          </a:p>
        </p:txBody>
      </p:sp>
    </p:spTree>
    <p:extLst>
      <p:ext uri="{BB962C8B-B14F-4D97-AF65-F5344CB8AC3E}">
        <p14:creationId xmlns:p14="http://schemas.microsoft.com/office/powerpoint/2010/main" val="77697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8F8AEBE0-2AD4-3BC4-F85D-9D35B5D90D8D}"/>
              </a:ext>
            </a:extLst>
          </p:cNvPr>
          <p:cNvPicPr>
            <a:picLocks noChangeAspect="1"/>
          </p:cNvPicPr>
          <p:nvPr/>
        </p:nvPicPr>
        <p:blipFill rotWithShape="1">
          <a:blip r:embed="rId3"/>
          <a:srcRect l="1394" r="1394"/>
          <a:stretch/>
        </p:blipFill>
        <p:spPr>
          <a:xfrm>
            <a:off x="6833038" y="768045"/>
            <a:ext cx="4770000" cy="4770000"/>
          </a:xfrm>
          <a:prstGeom prst="ellipse">
            <a:avLst/>
          </a:prstGeom>
        </p:spPr>
      </p:pic>
      <p:sp>
        <p:nvSpPr>
          <p:cNvPr id="4" name="Text Placeholder 3">
            <a:extLst>
              <a:ext uri="{FF2B5EF4-FFF2-40B4-BE49-F238E27FC236}">
                <a16:creationId xmlns:a16="http://schemas.microsoft.com/office/drawing/2014/main" id="{2186EB75-4AB3-4962-9DB7-476FE6354FD1}"/>
              </a:ext>
            </a:extLst>
          </p:cNvPr>
          <p:cNvSpPr>
            <a:spLocks noGrp="1"/>
          </p:cNvSpPr>
          <p:nvPr>
            <p:ph type="body" sz="quarter" idx="10"/>
          </p:nvPr>
        </p:nvSpPr>
        <p:spPr/>
        <p:txBody>
          <a:bodyPr/>
          <a:lstStyle/>
          <a:p>
            <a:r>
              <a:rPr lang="en-AU"/>
              <a:t>Early investigations</a:t>
            </a:r>
          </a:p>
        </p:txBody>
      </p:sp>
      <p:sp>
        <p:nvSpPr>
          <p:cNvPr id="6" name="Text Placeholder 5">
            <a:extLst>
              <a:ext uri="{FF2B5EF4-FFF2-40B4-BE49-F238E27FC236}">
                <a16:creationId xmlns:a16="http://schemas.microsoft.com/office/drawing/2014/main" id="{C565D1E2-FCF0-4761-8FBC-3EB265D14811}"/>
              </a:ext>
            </a:extLst>
          </p:cNvPr>
          <p:cNvSpPr>
            <a:spLocks noGrp="1"/>
          </p:cNvSpPr>
          <p:nvPr>
            <p:ph type="body" sz="quarter" idx="12"/>
          </p:nvPr>
        </p:nvSpPr>
        <p:spPr>
          <a:xfrm>
            <a:off x="801688" y="1561171"/>
            <a:ext cx="6185521" cy="4528784"/>
          </a:xfrm>
        </p:spPr>
        <p:txBody>
          <a:bodyPr>
            <a:normAutofit/>
          </a:bodyPr>
          <a:lstStyle/>
          <a:p>
            <a:pPr marL="342900" indent="-342900">
              <a:buFont typeface="Arial" panose="020B0604020202020204" pitchFamily="34" charset="0"/>
              <a:buChar char="•"/>
            </a:pPr>
            <a:r>
              <a:rPr lang="en-AU" dirty="0"/>
              <a:t>Preliminary CCTV  work  ~ 100m either way from each shore looked fine</a:t>
            </a:r>
          </a:p>
          <a:p>
            <a:pPr marL="342900" indent="-342900">
              <a:buFont typeface="Arial" panose="020B0604020202020204" pitchFamily="34" charset="0"/>
              <a:buChar char="•"/>
            </a:pPr>
            <a:r>
              <a:rPr lang="en-AU" dirty="0"/>
              <a:t>"Sewer shark" </a:t>
            </a:r>
          </a:p>
          <a:p>
            <a:pPr marL="342900" indent="-342900">
              <a:buFont typeface="Arial" panose="020B0604020202020204" pitchFamily="34" charset="0"/>
              <a:buChar char="•"/>
            </a:pPr>
            <a:r>
              <a:rPr lang="en-AU" dirty="0"/>
              <a:t>Confirmed project was a  permitted activity.</a:t>
            </a:r>
          </a:p>
          <a:p>
            <a:pPr marL="342900" indent="-342900">
              <a:buFont typeface="Arial" panose="020B0604020202020204" pitchFamily="34" charset="0"/>
              <a:buChar char="•"/>
            </a:pPr>
            <a:r>
              <a:rPr lang="en-AU" dirty="0"/>
              <a:t>Risk review and contractor discussions</a:t>
            </a:r>
          </a:p>
          <a:p>
            <a:pPr marL="342900" indent="-342900">
              <a:buFont typeface="Arial" panose="020B0604020202020204" pitchFamily="34" charset="0"/>
              <a:buChar char="•"/>
            </a:pPr>
            <a:r>
              <a:rPr lang="en-AU" dirty="0"/>
              <a:t>Highlighted that we needed to reduce risks associated with unknown pipe condition</a:t>
            </a:r>
          </a:p>
          <a:p>
            <a:pPr marL="342900" indent="-342900">
              <a:buFont typeface="Arial" panose="020B0604020202020204" pitchFamily="34" charset="0"/>
              <a:buChar char="•"/>
            </a:pPr>
            <a:r>
              <a:rPr lang="en-AU" dirty="0"/>
              <a:t>Concluded it was worth the risk of moving further</a:t>
            </a:r>
          </a:p>
          <a:p>
            <a:pPr marL="342900" indent="-342900">
              <a:buFont typeface="Arial" panose="020B0604020202020204" pitchFamily="34" charset="0"/>
              <a:buChar char="•"/>
            </a:pPr>
            <a:r>
              <a:rPr lang="en-AU" dirty="0"/>
              <a:t>Believed we found the Right Project... now had to do the Project Right</a:t>
            </a:r>
          </a:p>
          <a:p>
            <a:endParaRPr lang="en-AU" dirty="0"/>
          </a:p>
          <a:p>
            <a:endParaRPr lang="en-AU" dirty="0"/>
          </a:p>
          <a:p>
            <a:endParaRPr lang="en-AU" dirty="0"/>
          </a:p>
          <a:p>
            <a:endParaRPr lang="en-AU" dirty="0"/>
          </a:p>
          <a:p>
            <a:endParaRPr lang="en-AU" dirty="0"/>
          </a:p>
          <a:p>
            <a:endParaRPr lang="en-AU" dirty="0"/>
          </a:p>
        </p:txBody>
      </p:sp>
      <p:sp>
        <p:nvSpPr>
          <p:cNvPr id="9" name="Oval 8">
            <a:extLst>
              <a:ext uri="{FF2B5EF4-FFF2-40B4-BE49-F238E27FC236}">
                <a16:creationId xmlns:a16="http://schemas.microsoft.com/office/drawing/2014/main" id="{906503C5-10AD-4271-8536-02F820BDB923}"/>
              </a:ext>
            </a:extLst>
          </p:cNvPr>
          <p:cNvSpPr/>
          <p:nvPr/>
        </p:nvSpPr>
        <p:spPr>
          <a:xfrm>
            <a:off x="7215455" y="4483097"/>
            <a:ext cx="983783" cy="983783"/>
          </a:xfrm>
          <a:prstGeom prst="ellipse">
            <a:avLst/>
          </a:prstGeom>
          <a:solidFill>
            <a:schemeClr val="accent6">
              <a:alpha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88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ound, outdoor, cement, concrete&#10;&#10;Description automatically generated">
            <a:extLst>
              <a:ext uri="{FF2B5EF4-FFF2-40B4-BE49-F238E27FC236}">
                <a16:creationId xmlns:a16="http://schemas.microsoft.com/office/drawing/2014/main" id="{131B0F46-CE37-7E18-A042-86E624E5EB7E}"/>
              </a:ext>
            </a:extLst>
          </p:cNvPr>
          <p:cNvPicPr>
            <a:picLocks noChangeAspect="1"/>
          </p:cNvPicPr>
          <p:nvPr/>
        </p:nvPicPr>
        <p:blipFill rotWithShape="1">
          <a:blip r:embed="rId3"/>
          <a:srcRect t="9475" b="9475"/>
          <a:stretch/>
        </p:blipFill>
        <p:spPr>
          <a:xfrm>
            <a:off x="6833038" y="768045"/>
            <a:ext cx="4770000" cy="4770000"/>
          </a:xfrm>
          <a:prstGeom prst="ellipse">
            <a:avLst/>
          </a:prstGeom>
        </p:spPr>
      </p:pic>
      <p:sp>
        <p:nvSpPr>
          <p:cNvPr id="3" name="Text Placeholder 2">
            <a:extLst>
              <a:ext uri="{FF2B5EF4-FFF2-40B4-BE49-F238E27FC236}">
                <a16:creationId xmlns:a16="http://schemas.microsoft.com/office/drawing/2014/main" id="{08507CAE-FB4E-4CA8-B5B8-36D8421CB99D}"/>
              </a:ext>
            </a:extLst>
          </p:cNvPr>
          <p:cNvSpPr>
            <a:spLocks noGrp="1"/>
          </p:cNvSpPr>
          <p:nvPr>
            <p:ph type="body" sz="quarter" idx="10"/>
          </p:nvPr>
        </p:nvSpPr>
        <p:spPr/>
        <p:txBody>
          <a:bodyPr/>
          <a:lstStyle/>
          <a:p>
            <a:r>
              <a:rPr lang="en-AU"/>
              <a:t> Why the right project?</a:t>
            </a:r>
          </a:p>
          <a:p>
            <a:endParaRPr lang="en-AU"/>
          </a:p>
        </p:txBody>
      </p:sp>
      <p:sp>
        <p:nvSpPr>
          <p:cNvPr id="4" name="Text Placeholder 3">
            <a:extLst>
              <a:ext uri="{FF2B5EF4-FFF2-40B4-BE49-F238E27FC236}">
                <a16:creationId xmlns:a16="http://schemas.microsoft.com/office/drawing/2014/main" id="{91B7EB8D-35F6-4C69-8939-7CD91BCB088B}"/>
              </a:ext>
            </a:extLst>
          </p:cNvPr>
          <p:cNvSpPr>
            <a:spLocks noGrp="1"/>
          </p:cNvSpPr>
          <p:nvPr>
            <p:ph type="body" sz="quarter" idx="12"/>
          </p:nvPr>
        </p:nvSpPr>
        <p:spPr>
          <a:xfrm>
            <a:off x="801688" y="1561171"/>
            <a:ext cx="5851211" cy="4528784"/>
          </a:xfrm>
        </p:spPr>
        <p:txBody>
          <a:bodyPr>
            <a:normAutofit lnSpcReduction="10000"/>
          </a:bodyPr>
          <a:lstStyle/>
          <a:p>
            <a:pPr marL="342900" indent="-342900">
              <a:buFont typeface="Arial" panose="020B0604020202020204" pitchFamily="34" charset="0"/>
              <a:buChar char="•"/>
            </a:pPr>
            <a:r>
              <a:rPr lang="en-AU" dirty="0"/>
              <a:t>Relining Pipeline 3 would allow a network upgrade which gave:</a:t>
            </a:r>
          </a:p>
          <a:p>
            <a:pPr marL="342900" indent="-342900">
              <a:buFont typeface="Arial" panose="020B0604020202020204" pitchFamily="34" charset="0"/>
              <a:buChar char="•"/>
            </a:pPr>
            <a:r>
              <a:rPr lang="en-AU" dirty="0"/>
              <a:t>30 years future capacity within budget available</a:t>
            </a:r>
          </a:p>
          <a:p>
            <a:pPr marL="342900" indent="-342900">
              <a:buFont typeface="Arial" panose="020B0604020202020204" pitchFamily="34" charset="0"/>
              <a:buChar char="•"/>
            </a:pPr>
            <a:r>
              <a:rPr lang="en-AU" dirty="0"/>
              <a:t>Acceptable design life. </a:t>
            </a:r>
          </a:p>
          <a:p>
            <a:pPr marL="342900" indent="-342900">
              <a:buFont typeface="Arial" panose="020B0604020202020204" pitchFamily="34" charset="0"/>
              <a:buChar char="•"/>
            </a:pPr>
            <a:r>
              <a:rPr lang="en-AU" dirty="0"/>
              <a:t>Rapid install - key section a permitted activity. </a:t>
            </a:r>
          </a:p>
          <a:p>
            <a:pPr marL="342900" indent="-342900">
              <a:buFont typeface="Arial" panose="020B0604020202020204" pitchFamily="34" charset="0"/>
              <a:buChar char="•"/>
            </a:pPr>
            <a:r>
              <a:rPr lang="en-AU" dirty="0"/>
              <a:t>Reuse of the assets would reduce environmental impacts </a:t>
            </a:r>
          </a:p>
          <a:p>
            <a:pPr marL="342900" indent="-342900">
              <a:buFont typeface="Arial" panose="020B0604020202020204" pitchFamily="34" charset="0"/>
              <a:buChar char="•"/>
            </a:pPr>
            <a:r>
              <a:rPr lang="en-AU" dirty="0"/>
              <a:t>Some remaining budget for water reuse pipework installation in other parts of network.</a:t>
            </a:r>
          </a:p>
          <a:p>
            <a:pPr marL="342900" indent="-342900">
              <a:buFont typeface="Arial" panose="020B0604020202020204" pitchFamily="34" charset="0"/>
              <a:buChar char="•"/>
            </a:pPr>
            <a:r>
              <a:rPr lang="en-AU" dirty="0"/>
              <a:t>Improved spatial separation and resilience.</a:t>
            </a:r>
          </a:p>
          <a:p>
            <a:pPr marL="342900" indent="-342900">
              <a:buFont typeface="Arial" panose="020B0604020202020204" pitchFamily="34" charset="0"/>
              <a:buChar char="•"/>
            </a:pPr>
            <a:r>
              <a:rPr lang="en-AU" dirty="0"/>
              <a:t>Duplication which enabled &gt;AWDF to continue while sections out for maintenance</a:t>
            </a:r>
          </a:p>
        </p:txBody>
      </p:sp>
      <p:sp>
        <p:nvSpPr>
          <p:cNvPr id="7" name="Oval 6">
            <a:extLst>
              <a:ext uri="{FF2B5EF4-FFF2-40B4-BE49-F238E27FC236}">
                <a16:creationId xmlns:a16="http://schemas.microsoft.com/office/drawing/2014/main" id="{1FCE3BF2-B6C9-4920-A0AF-33C8F0AFB56C}"/>
              </a:ext>
            </a:extLst>
          </p:cNvPr>
          <p:cNvSpPr/>
          <p:nvPr/>
        </p:nvSpPr>
        <p:spPr>
          <a:xfrm>
            <a:off x="10329195" y="945735"/>
            <a:ext cx="983783" cy="983783"/>
          </a:xfrm>
          <a:prstGeom prst="ellipse">
            <a:avLst/>
          </a:prstGeom>
          <a:solidFill>
            <a:schemeClr val="accent2">
              <a:alpha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611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E3EBA1-7171-478D-A73F-D472273FC279}"/>
              </a:ext>
            </a:extLst>
          </p:cNvPr>
          <p:cNvSpPr>
            <a:spLocks noGrp="1"/>
          </p:cNvSpPr>
          <p:nvPr>
            <p:ph type="title"/>
          </p:nvPr>
        </p:nvSpPr>
        <p:spPr/>
        <p:txBody>
          <a:bodyPr>
            <a:normAutofit fontScale="90000"/>
          </a:bodyPr>
          <a:lstStyle/>
          <a:p>
            <a:r>
              <a:rPr lang="en-AU"/>
              <a:t>Doing the right project</a:t>
            </a:r>
            <a:br>
              <a:rPr lang="en-AU"/>
            </a:br>
            <a:endParaRPr lang="en-AU"/>
          </a:p>
        </p:txBody>
      </p:sp>
      <p:pic>
        <p:nvPicPr>
          <p:cNvPr id="7" name="Picture 6" descr="A picture containing sky, outdoor&#10;&#10;Description automatically generated">
            <a:extLst>
              <a:ext uri="{FF2B5EF4-FFF2-40B4-BE49-F238E27FC236}">
                <a16:creationId xmlns:a16="http://schemas.microsoft.com/office/drawing/2014/main" id="{E60B98A9-7827-6896-8C9C-634639EB3E5E}"/>
              </a:ext>
            </a:extLst>
          </p:cNvPr>
          <p:cNvPicPr>
            <a:picLocks noChangeAspect="1"/>
          </p:cNvPicPr>
          <p:nvPr/>
        </p:nvPicPr>
        <p:blipFill rotWithShape="1">
          <a:blip r:embed="rId3"/>
          <a:srcRect l="12387" r="12387"/>
          <a:stretch/>
        </p:blipFill>
        <p:spPr>
          <a:xfrm>
            <a:off x="7868506" y="1450069"/>
            <a:ext cx="3589516" cy="3589516"/>
          </a:xfrm>
          <a:prstGeom prst="ellipse">
            <a:avLst/>
          </a:prstGeom>
        </p:spPr>
      </p:pic>
    </p:spTree>
    <p:extLst>
      <p:ext uri="{BB962C8B-B14F-4D97-AF65-F5344CB8AC3E}">
        <p14:creationId xmlns:p14="http://schemas.microsoft.com/office/powerpoint/2010/main" val="189161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3EB0F0-FC25-4D14-A47B-787E962EBF79}"/>
              </a:ext>
            </a:extLst>
          </p:cNvPr>
          <p:cNvPicPr>
            <a:picLocks noChangeAspect="1"/>
          </p:cNvPicPr>
          <p:nvPr/>
        </p:nvPicPr>
        <p:blipFill>
          <a:blip r:embed="rId3"/>
          <a:stretch>
            <a:fillRect/>
          </a:stretch>
        </p:blipFill>
        <p:spPr>
          <a:xfrm>
            <a:off x="801688" y="1561171"/>
            <a:ext cx="6717684" cy="4270708"/>
          </a:xfrm>
          <a:prstGeom prst="rect">
            <a:avLst/>
          </a:prstGeom>
        </p:spPr>
      </p:pic>
      <p:sp>
        <p:nvSpPr>
          <p:cNvPr id="6" name="TextBox 5">
            <a:extLst>
              <a:ext uri="{FF2B5EF4-FFF2-40B4-BE49-F238E27FC236}">
                <a16:creationId xmlns:a16="http://schemas.microsoft.com/office/drawing/2014/main" id="{D4719EE4-103F-47F7-066D-6AE8931FC4C7}"/>
              </a:ext>
            </a:extLst>
          </p:cNvPr>
          <p:cNvSpPr txBox="1"/>
          <p:nvPr/>
        </p:nvSpPr>
        <p:spPr>
          <a:xfrm>
            <a:off x="4832591" y="5614808"/>
            <a:ext cx="66728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 name="Text Placeholder 1">
            <a:extLst>
              <a:ext uri="{FF2B5EF4-FFF2-40B4-BE49-F238E27FC236}">
                <a16:creationId xmlns:a16="http://schemas.microsoft.com/office/drawing/2014/main" id="{C8B42B68-6E56-433B-90D6-430C2C99FE17}"/>
              </a:ext>
            </a:extLst>
          </p:cNvPr>
          <p:cNvSpPr>
            <a:spLocks noGrp="1"/>
          </p:cNvSpPr>
          <p:nvPr>
            <p:ph type="body" sz="quarter" idx="10"/>
          </p:nvPr>
        </p:nvSpPr>
        <p:spPr/>
        <p:txBody>
          <a:bodyPr/>
          <a:lstStyle/>
          <a:p>
            <a:r>
              <a:rPr lang="en-AU"/>
              <a:t>Optioneering</a:t>
            </a:r>
          </a:p>
        </p:txBody>
      </p:sp>
      <p:sp>
        <p:nvSpPr>
          <p:cNvPr id="3" name="Text Placeholder 2">
            <a:extLst>
              <a:ext uri="{FF2B5EF4-FFF2-40B4-BE49-F238E27FC236}">
                <a16:creationId xmlns:a16="http://schemas.microsoft.com/office/drawing/2014/main" id="{3E278510-15F5-410A-8BE0-F36361EC457D}"/>
              </a:ext>
            </a:extLst>
          </p:cNvPr>
          <p:cNvSpPr>
            <a:spLocks noGrp="1"/>
          </p:cNvSpPr>
          <p:nvPr>
            <p:ph type="body" sz="quarter" idx="12"/>
          </p:nvPr>
        </p:nvSpPr>
        <p:spPr>
          <a:xfrm>
            <a:off x="7782338" y="1561171"/>
            <a:ext cx="3820699" cy="4528784"/>
          </a:xfrm>
        </p:spPr>
        <p:txBody>
          <a:bodyPr/>
          <a:lstStyle/>
          <a:p>
            <a:r>
              <a:rPr lang="en-AU" dirty="0"/>
              <a:t>Strategy – write it down</a:t>
            </a:r>
          </a:p>
          <a:p>
            <a:r>
              <a:rPr lang="en-AU" dirty="0"/>
              <a:t>Bends, length, size</a:t>
            </a:r>
          </a:p>
          <a:p>
            <a:r>
              <a:rPr lang="en-AU" dirty="0"/>
              <a:t>Contractor involvement options</a:t>
            </a:r>
          </a:p>
          <a:p>
            <a:endParaRPr lang="en-AU" dirty="0"/>
          </a:p>
          <a:p>
            <a:endParaRPr lang="en-AU" dirty="0"/>
          </a:p>
        </p:txBody>
      </p:sp>
    </p:spTree>
    <p:extLst>
      <p:ext uri="{BB962C8B-B14F-4D97-AF65-F5344CB8AC3E}">
        <p14:creationId xmlns:p14="http://schemas.microsoft.com/office/powerpoint/2010/main" val="2623803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03ECD8-E6AA-4B83-BDDC-A37B58429BCC}"/>
              </a:ext>
            </a:extLst>
          </p:cNvPr>
          <p:cNvPicPr>
            <a:picLocks noChangeAspect="1"/>
          </p:cNvPicPr>
          <p:nvPr/>
        </p:nvPicPr>
        <p:blipFill rotWithShape="1">
          <a:blip r:embed="rId3"/>
          <a:srcRect t="10085"/>
          <a:stretch/>
        </p:blipFill>
        <p:spPr>
          <a:xfrm>
            <a:off x="8192768" y="1544835"/>
            <a:ext cx="2964828" cy="1944000"/>
          </a:xfrm>
          <a:prstGeom prst="rect">
            <a:avLst/>
          </a:prstGeom>
        </p:spPr>
      </p:pic>
      <p:pic>
        <p:nvPicPr>
          <p:cNvPr id="8" name="Picture 7" descr="A picture containing ground, person, outdoor&#10;&#10;Description automatically generated">
            <a:extLst>
              <a:ext uri="{FF2B5EF4-FFF2-40B4-BE49-F238E27FC236}">
                <a16:creationId xmlns:a16="http://schemas.microsoft.com/office/drawing/2014/main" id="{D81381B1-7EC5-4237-9743-D30652290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21297" y="2072934"/>
            <a:ext cx="4094102" cy="3070577"/>
          </a:xfrm>
          <a:prstGeom prst="rect">
            <a:avLst/>
          </a:prstGeom>
        </p:spPr>
      </p:pic>
      <p:pic>
        <p:nvPicPr>
          <p:cNvPr id="9" name="Content Placeholder 4">
            <a:extLst>
              <a:ext uri="{FF2B5EF4-FFF2-40B4-BE49-F238E27FC236}">
                <a16:creationId xmlns:a16="http://schemas.microsoft.com/office/drawing/2014/main" id="{8EE1155F-2DBE-45A2-B37B-E3C4D4C4A4B0}"/>
              </a:ext>
            </a:extLst>
          </p:cNvPr>
          <p:cNvPicPr>
            <a:picLocks noChangeAspect="1"/>
          </p:cNvPicPr>
          <p:nvPr/>
        </p:nvPicPr>
        <p:blipFill>
          <a:blip r:embed="rId5"/>
          <a:stretch>
            <a:fillRect/>
          </a:stretch>
        </p:blipFill>
        <p:spPr>
          <a:xfrm>
            <a:off x="7851765" y="3441358"/>
            <a:ext cx="3622770" cy="2213916"/>
          </a:xfrm>
          <a:prstGeom prst="rect">
            <a:avLst/>
          </a:prstGeom>
        </p:spPr>
      </p:pic>
      <p:sp>
        <p:nvSpPr>
          <p:cNvPr id="2" name="Text Placeholder 1">
            <a:extLst>
              <a:ext uri="{FF2B5EF4-FFF2-40B4-BE49-F238E27FC236}">
                <a16:creationId xmlns:a16="http://schemas.microsoft.com/office/drawing/2014/main" id="{A1906AB1-98A4-4A52-AFC1-111E66B0EA84}"/>
              </a:ext>
            </a:extLst>
          </p:cNvPr>
          <p:cNvSpPr>
            <a:spLocks noGrp="1"/>
          </p:cNvSpPr>
          <p:nvPr>
            <p:ph type="body" sz="quarter" idx="10"/>
          </p:nvPr>
        </p:nvSpPr>
        <p:spPr/>
        <p:txBody>
          <a:bodyPr/>
          <a:lstStyle/>
          <a:p>
            <a:r>
              <a:rPr lang="en-AU"/>
              <a:t>Product selection</a:t>
            </a:r>
          </a:p>
        </p:txBody>
      </p:sp>
      <p:sp>
        <p:nvSpPr>
          <p:cNvPr id="4" name="Text Placeholder 3">
            <a:extLst>
              <a:ext uri="{FF2B5EF4-FFF2-40B4-BE49-F238E27FC236}">
                <a16:creationId xmlns:a16="http://schemas.microsoft.com/office/drawing/2014/main" id="{4A50D727-0FAB-4AB9-87FB-953092003429}"/>
              </a:ext>
            </a:extLst>
          </p:cNvPr>
          <p:cNvSpPr>
            <a:spLocks noGrp="1"/>
          </p:cNvSpPr>
          <p:nvPr>
            <p:ph type="body" sz="quarter" idx="12"/>
          </p:nvPr>
        </p:nvSpPr>
        <p:spPr>
          <a:xfrm>
            <a:off x="801688" y="1561171"/>
            <a:ext cx="4083133" cy="4528784"/>
          </a:xfrm>
        </p:spPr>
        <p:txBody>
          <a:bodyPr>
            <a:normAutofit/>
          </a:bodyPr>
          <a:lstStyle/>
          <a:p>
            <a:pPr marL="342900" indent="-342900">
              <a:buFont typeface="Arial" panose="020B0604020202020204" pitchFamily="34" charset="0"/>
              <a:buChar char="•"/>
            </a:pPr>
            <a:r>
              <a:rPr lang="en-AU" dirty="0"/>
              <a:t>Capacity, bends and length</a:t>
            </a:r>
          </a:p>
          <a:p>
            <a:pPr marL="342900" indent="-342900">
              <a:buFont typeface="Arial" panose="020B0604020202020204" pitchFamily="34" charset="0"/>
              <a:buChar char="•"/>
            </a:pPr>
            <a:r>
              <a:rPr lang="en-AU" dirty="0"/>
              <a:t>Procurement</a:t>
            </a:r>
          </a:p>
          <a:p>
            <a:pPr marL="342900" indent="-342900">
              <a:buFont typeface="Arial" panose="020B0604020202020204" pitchFamily="34" charset="0"/>
              <a:buChar char="•"/>
            </a:pPr>
            <a:r>
              <a:rPr lang="en-AU" dirty="0"/>
              <a:t>Primus Line system – 3 layers</a:t>
            </a:r>
          </a:p>
          <a:p>
            <a:pPr marL="342900" indent="-342900">
              <a:buFont typeface="Arial" panose="020B0604020202020204" pitchFamily="34" charset="0"/>
              <a:buChar char="•"/>
            </a:pPr>
            <a:r>
              <a:rPr lang="en-AU" dirty="0"/>
              <a:t>Restraint and connection</a:t>
            </a:r>
          </a:p>
          <a:p>
            <a:pPr marL="342900" indent="-342900">
              <a:buFont typeface="Arial" panose="020B0604020202020204" pitchFamily="34" charset="0"/>
              <a:buChar char="•"/>
            </a:pPr>
            <a:r>
              <a:rPr lang="en-AU" dirty="0"/>
              <a:t>Risk management</a:t>
            </a:r>
          </a:p>
          <a:p>
            <a:endParaRPr lang="en-AU" dirty="0"/>
          </a:p>
        </p:txBody>
      </p:sp>
      <p:sp>
        <p:nvSpPr>
          <p:cNvPr id="6" name="Rectangle 5">
            <a:extLst>
              <a:ext uri="{FF2B5EF4-FFF2-40B4-BE49-F238E27FC236}">
                <a16:creationId xmlns:a16="http://schemas.microsoft.com/office/drawing/2014/main" id="{09725421-8872-4CF5-8D7D-2E7C5FD39696}"/>
              </a:ext>
            </a:extLst>
          </p:cNvPr>
          <p:cNvSpPr/>
          <p:nvPr/>
        </p:nvSpPr>
        <p:spPr>
          <a:xfrm>
            <a:off x="7851765" y="1561171"/>
            <a:ext cx="3622770" cy="183205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0479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54499A-0597-43D9-A436-5C8020DCBCBF}"/>
              </a:ext>
            </a:extLst>
          </p:cNvPr>
          <p:cNvSpPr>
            <a:spLocks noGrp="1"/>
          </p:cNvSpPr>
          <p:nvPr>
            <p:ph type="body" sz="quarter" idx="10"/>
          </p:nvPr>
        </p:nvSpPr>
        <p:spPr/>
        <p:txBody>
          <a:bodyPr/>
          <a:lstStyle/>
          <a:p>
            <a:r>
              <a:rPr lang="en-AU"/>
              <a:t>Investigations</a:t>
            </a:r>
          </a:p>
        </p:txBody>
      </p:sp>
      <p:sp>
        <p:nvSpPr>
          <p:cNvPr id="15" name="Text Placeholder 12">
            <a:extLst>
              <a:ext uri="{FF2B5EF4-FFF2-40B4-BE49-F238E27FC236}">
                <a16:creationId xmlns:a16="http://schemas.microsoft.com/office/drawing/2014/main" id="{99914B99-D6DC-42FC-B6DB-8397F94819D9}"/>
              </a:ext>
            </a:extLst>
          </p:cNvPr>
          <p:cNvSpPr>
            <a:spLocks noGrp="1"/>
          </p:cNvSpPr>
          <p:nvPr>
            <p:ph type="body" sz="quarter" idx="12"/>
          </p:nvPr>
        </p:nvSpPr>
        <p:spPr/>
        <p:txBody>
          <a:bodyPr/>
          <a:lstStyle/>
          <a:p>
            <a:pPr marL="342900" indent="-342900">
              <a:buFont typeface="Arial" panose="020B0604020202020204" pitchFamily="34" charset="0"/>
              <a:buChar char="•"/>
            </a:pPr>
            <a:r>
              <a:rPr lang="en-AU" dirty="0"/>
              <a:t>Long way - 1.1km</a:t>
            </a:r>
          </a:p>
          <a:p>
            <a:pPr marL="342900" indent="-342900">
              <a:buFont typeface="Arial" panose="020B0604020202020204" pitchFamily="34" charset="0"/>
              <a:buChar char="•"/>
            </a:pPr>
            <a:r>
              <a:rPr lang="en-AU" dirty="0"/>
              <a:t>Scuba trials</a:t>
            </a:r>
          </a:p>
          <a:p>
            <a:pPr marL="342900" indent="-342900">
              <a:buFont typeface="Arial" panose="020B0604020202020204" pitchFamily="34" charset="0"/>
              <a:buChar char="•"/>
            </a:pPr>
            <a:r>
              <a:rPr lang="en-AU" dirty="0"/>
              <a:t>America CCTV camera</a:t>
            </a:r>
          </a:p>
          <a:p>
            <a:pPr marL="342900" indent="-342900">
              <a:buFont typeface="Arial" panose="020B0604020202020204" pitchFamily="34" charset="0"/>
              <a:buChar char="•"/>
            </a:pPr>
            <a:r>
              <a:rPr lang="en-AU" dirty="0"/>
              <a:t>Rope install</a:t>
            </a:r>
          </a:p>
          <a:p>
            <a:endParaRPr lang="en-AU" dirty="0"/>
          </a:p>
        </p:txBody>
      </p:sp>
      <p:pic>
        <p:nvPicPr>
          <p:cNvPr id="6" name="Picture 5" descr="A rocky beach with a body of water in the background&#10;&#10;Description automatically generated with medium confidence">
            <a:extLst>
              <a:ext uri="{FF2B5EF4-FFF2-40B4-BE49-F238E27FC236}">
                <a16:creationId xmlns:a16="http://schemas.microsoft.com/office/drawing/2014/main" id="{06ED1CE0-FF0E-4F1D-AAD3-8C4B97567CCA}"/>
              </a:ext>
            </a:extLst>
          </p:cNvPr>
          <p:cNvPicPr>
            <a:picLocks noChangeAspect="1"/>
          </p:cNvPicPr>
          <p:nvPr/>
        </p:nvPicPr>
        <p:blipFill rotWithShape="1">
          <a:blip r:embed="rId3">
            <a:extLst>
              <a:ext uri="{28A0092B-C50C-407E-A947-70E740481C1C}">
                <a14:useLocalDpi xmlns:a14="http://schemas.microsoft.com/office/drawing/2010/main" val="0"/>
              </a:ext>
            </a:extLst>
          </a:blip>
          <a:srcRect l="8977" r="15618"/>
          <a:stretch/>
        </p:blipFill>
        <p:spPr>
          <a:xfrm>
            <a:off x="6790410" y="1561171"/>
            <a:ext cx="4635998" cy="4094103"/>
          </a:xfrm>
          <a:prstGeom prst="rect">
            <a:avLst/>
          </a:prstGeom>
        </p:spPr>
      </p:pic>
      <p:pic>
        <p:nvPicPr>
          <p:cNvPr id="9" name="Picture 8">
            <a:extLst>
              <a:ext uri="{FF2B5EF4-FFF2-40B4-BE49-F238E27FC236}">
                <a16:creationId xmlns:a16="http://schemas.microsoft.com/office/drawing/2014/main" id="{A4B945F6-2311-48DB-95B4-5E52BAE8C476}"/>
              </a:ext>
            </a:extLst>
          </p:cNvPr>
          <p:cNvPicPr>
            <a:picLocks noChangeAspect="1"/>
          </p:cNvPicPr>
          <p:nvPr/>
        </p:nvPicPr>
        <p:blipFill rotWithShape="1">
          <a:blip r:embed="rId4"/>
          <a:srcRect l="1" r="77068"/>
          <a:stretch/>
        </p:blipFill>
        <p:spPr>
          <a:xfrm>
            <a:off x="4030748" y="1561171"/>
            <a:ext cx="2723565" cy="4089029"/>
          </a:xfrm>
          <a:prstGeom prst="rect">
            <a:avLst/>
          </a:prstGeom>
        </p:spPr>
      </p:pic>
      <p:pic>
        <p:nvPicPr>
          <p:cNvPr id="2" name="Picture 2">
            <a:extLst>
              <a:ext uri="{FF2B5EF4-FFF2-40B4-BE49-F238E27FC236}">
                <a16:creationId xmlns:a16="http://schemas.microsoft.com/office/drawing/2014/main" id="{8ACC0643-024D-2E6E-47D2-90C88C789C82}"/>
              </a:ext>
            </a:extLst>
          </p:cNvPr>
          <p:cNvPicPr>
            <a:picLocks noChangeAspect="1"/>
          </p:cNvPicPr>
          <p:nvPr/>
        </p:nvPicPr>
        <p:blipFill>
          <a:blip r:embed="rId5"/>
          <a:stretch>
            <a:fillRect/>
          </a:stretch>
        </p:blipFill>
        <p:spPr>
          <a:xfrm>
            <a:off x="801687" y="3740822"/>
            <a:ext cx="3052635" cy="1909378"/>
          </a:xfrm>
          <a:prstGeom prst="rect">
            <a:avLst/>
          </a:prstGeom>
        </p:spPr>
      </p:pic>
    </p:spTree>
    <p:extLst>
      <p:ext uri="{BB962C8B-B14F-4D97-AF65-F5344CB8AC3E}">
        <p14:creationId xmlns:p14="http://schemas.microsoft.com/office/powerpoint/2010/main" val="248102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651394A-85E2-4DFA-978F-F570D7E96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338" y="3151429"/>
            <a:ext cx="3803764" cy="725442"/>
          </a:xfrm>
          <a:prstGeom prst="rect">
            <a:avLst/>
          </a:prstGeom>
        </p:spPr>
      </p:pic>
      <p:pic>
        <p:nvPicPr>
          <p:cNvPr id="10" name="Picture 9" descr="A picture containing text, clipart, screenshot&#10;&#10;Description automatically generated">
            <a:extLst>
              <a:ext uri="{FF2B5EF4-FFF2-40B4-BE49-F238E27FC236}">
                <a16:creationId xmlns:a16="http://schemas.microsoft.com/office/drawing/2014/main" id="{54EF8856-DC19-4EBA-8877-7117651F9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322" y="4241008"/>
            <a:ext cx="3384000" cy="1509799"/>
          </a:xfrm>
          <a:prstGeom prst="rect">
            <a:avLst/>
          </a:prstGeom>
        </p:spPr>
      </p:pic>
      <p:pic>
        <p:nvPicPr>
          <p:cNvPr id="4" name="Picture 3">
            <a:extLst>
              <a:ext uri="{FF2B5EF4-FFF2-40B4-BE49-F238E27FC236}">
                <a16:creationId xmlns:a16="http://schemas.microsoft.com/office/drawing/2014/main" id="{893FC4CF-1764-46F4-BB4A-2463880FDF4F}"/>
              </a:ext>
            </a:extLst>
          </p:cNvPr>
          <p:cNvPicPr>
            <a:picLocks noChangeAspect="1"/>
          </p:cNvPicPr>
          <p:nvPr/>
        </p:nvPicPr>
        <p:blipFill>
          <a:blip r:embed="rId5"/>
          <a:stretch>
            <a:fillRect/>
          </a:stretch>
        </p:blipFill>
        <p:spPr>
          <a:xfrm>
            <a:off x="2413104" y="1829515"/>
            <a:ext cx="6658400" cy="809662"/>
          </a:xfrm>
          <a:prstGeom prst="rect">
            <a:avLst/>
          </a:prstGeom>
        </p:spPr>
      </p:pic>
      <p:pic>
        <p:nvPicPr>
          <p:cNvPr id="9" name="Picture 8" descr="Logo, company name&#10;&#10;Description automatically generated">
            <a:extLst>
              <a:ext uri="{FF2B5EF4-FFF2-40B4-BE49-F238E27FC236}">
                <a16:creationId xmlns:a16="http://schemas.microsoft.com/office/drawing/2014/main" id="{B4DC806F-914B-4EB2-A104-D37458249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304" y="4062391"/>
            <a:ext cx="4680000" cy="1404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9F1E8E26-CF88-45FD-84B3-F7A8D0D8A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5505" y="2563143"/>
            <a:ext cx="4660247" cy="1941770"/>
          </a:xfrm>
          <a:prstGeom prst="rect">
            <a:avLst/>
          </a:prstGeom>
        </p:spPr>
      </p:pic>
      <p:sp>
        <p:nvSpPr>
          <p:cNvPr id="2" name="Text Placeholder 1">
            <a:extLst>
              <a:ext uri="{FF2B5EF4-FFF2-40B4-BE49-F238E27FC236}">
                <a16:creationId xmlns:a16="http://schemas.microsoft.com/office/drawing/2014/main" id="{ECF74291-FE84-486A-8494-A6DADA25D819}"/>
              </a:ext>
            </a:extLst>
          </p:cNvPr>
          <p:cNvSpPr>
            <a:spLocks noGrp="1"/>
          </p:cNvSpPr>
          <p:nvPr>
            <p:ph type="body" sz="quarter" idx="10"/>
          </p:nvPr>
        </p:nvSpPr>
        <p:spPr/>
        <p:txBody>
          <a:bodyPr/>
          <a:lstStyle/>
          <a:p>
            <a:r>
              <a:rPr lang="en-AU"/>
              <a:t>Key players</a:t>
            </a:r>
          </a:p>
        </p:txBody>
      </p:sp>
    </p:spTree>
    <p:extLst>
      <p:ext uri="{BB962C8B-B14F-4D97-AF65-F5344CB8AC3E}">
        <p14:creationId xmlns:p14="http://schemas.microsoft.com/office/powerpoint/2010/main" val="4096279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7954D-875C-47FD-AE37-4DFEE1D4979B}"/>
              </a:ext>
            </a:extLst>
          </p:cNvPr>
          <p:cNvPicPr>
            <a:picLocks noChangeAspect="1"/>
          </p:cNvPicPr>
          <p:nvPr/>
        </p:nvPicPr>
        <p:blipFill rotWithShape="1">
          <a:blip r:embed="rId3"/>
          <a:srcRect r="31812" b="7395"/>
          <a:stretch/>
        </p:blipFill>
        <p:spPr>
          <a:xfrm>
            <a:off x="787566" y="1561171"/>
            <a:ext cx="7846008" cy="4062963"/>
          </a:xfrm>
          <a:prstGeom prst="rect">
            <a:avLst/>
          </a:prstGeom>
        </p:spPr>
      </p:pic>
      <p:pic>
        <p:nvPicPr>
          <p:cNvPr id="6" name="Picture 5">
            <a:extLst>
              <a:ext uri="{FF2B5EF4-FFF2-40B4-BE49-F238E27FC236}">
                <a16:creationId xmlns:a16="http://schemas.microsoft.com/office/drawing/2014/main" id="{842253AE-39B6-4BA9-81FE-4D7D57370CCC}"/>
              </a:ext>
            </a:extLst>
          </p:cNvPr>
          <p:cNvPicPr>
            <a:picLocks noChangeAspect="1"/>
          </p:cNvPicPr>
          <p:nvPr/>
        </p:nvPicPr>
        <p:blipFill rotWithShape="1">
          <a:blip r:embed="rId4"/>
          <a:srcRect l="24219" r="52763" b="9355"/>
          <a:stretch/>
        </p:blipFill>
        <p:spPr>
          <a:xfrm>
            <a:off x="8681701" y="1561170"/>
            <a:ext cx="2980830" cy="4062963"/>
          </a:xfrm>
          <a:prstGeom prst="rect">
            <a:avLst/>
          </a:prstGeom>
        </p:spPr>
      </p:pic>
      <p:sp>
        <p:nvSpPr>
          <p:cNvPr id="2" name="Text Placeholder 1">
            <a:extLst>
              <a:ext uri="{FF2B5EF4-FFF2-40B4-BE49-F238E27FC236}">
                <a16:creationId xmlns:a16="http://schemas.microsoft.com/office/drawing/2014/main" id="{7B61C96D-D0F8-41DB-8AB8-961B2ECC0300}"/>
              </a:ext>
            </a:extLst>
          </p:cNvPr>
          <p:cNvSpPr>
            <a:spLocks noGrp="1"/>
          </p:cNvSpPr>
          <p:nvPr>
            <p:ph type="body" sz="quarter" idx="10"/>
          </p:nvPr>
        </p:nvSpPr>
        <p:spPr/>
        <p:txBody>
          <a:bodyPr/>
          <a:lstStyle/>
          <a:p>
            <a:r>
              <a:rPr lang="en-AU" dirty="0"/>
              <a:t>Enabling works</a:t>
            </a:r>
          </a:p>
          <a:p>
            <a:endParaRPr lang="en-AU" dirty="0"/>
          </a:p>
        </p:txBody>
      </p:sp>
    </p:spTree>
    <p:extLst>
      <p:ext uri="{BB962C8B-B14F-4D97-AF65-F5344CB8AC3E}">
        <p14:creationId xmlns:p14="http://schemas.microsoft.com/office/powerpoint/2010/main" val="420815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A6B0A-4303-47F7-88E8-A1D4F92C3D58}"/>
              </a:ext>
            </a:extLst>
          </p:cNvPr>
          <p:cNvPicPr>
            <a:picLocks noChangeAspect="1"/>
          </p:cNvPicPr>
          <p:nvPr/>
        </p:nvPicPr>
        <p:blipFill rotWithShape="1">
          <a:blip r:embed="rId3"/>
          <a:srcRect l="-176" t="14283" r="176" b="21732"/>
          <a:stretch/>
        </p:blipFill>
        <p:spPr>
          <a:xfrm>
            <a:off x="6894097" y="1561171"/>
            <a:ext cx="4737528" cy="4062963"/>
          </a:xfrm>
          <a:prstGeom prst="rect">
            <a:avLst/>
          </a:prstGeom>
        </p:spPr>
      </p:pic>
      <p:pic>
        <p:nvPicPr>
          <p:cNvPr id="3" name="Picture 2">
            <a:extLst>
              <a:ext uri="{FF2B5EF4-FFF2-40B4-BE49-F238E27FC236}">
                <a16:creationId xmlns:a16="http://schemas.microsoft.com/office/drawing/2014/main" id="{2CF45DA0-FEF4-4734-8CFD-00BA34EF8BF8}"/>
              </a:ext>
            </a:extLst>
          </p:cNvPr>
          <p:cNvPicPr>
            <a:picLocks noChangeAspect="1"/>
          </p:cNvPicPr>
          <p:nvPr/>
        </p:nvPicPr>
        <p:blipFill rotWithShape="1">
          <a:blip r:embed="rId4"/>
          <a:srcRect t="4917" b="5511"/>
          <a:stretch/>
        </p:blipFill>
        <p:spPr>
          <a:xfrm>
            <a:off x="810053" y="1561171"/>
            <a:ext cx="6047947" cy="4062963"/>
          </a:xfrm>
          <a:prstGeom prst="rect">
            <a:avLst/>
          </a:prstGeom>
        </p:spPr>
      </p:pic>
      <p:sp>
        <p:nvSpPr>
          <p:cNvPr id="4" name="Text Placeholder 3">
            <a:extLst>
              <a:ext uri="{FF2B5EF4-FFF2-40B4-BE49-F238E27FC236}">
                <a16:creationId xmlns:a16="http://schemas.microsoft.com/office/drawing/2014/main" id="{016005D2-4A01-433D-B5AD-266581644F37}"/>
              </a:ext>
            </a:extLst>
          </p:cNvPr>
          <p:cNvSpPr>
            <a:spLocks noGrp="1"/>
          </p:cNvSpPr>
          <p:nvPr>
            <p:ph type="body" sz="quarter" idx="10"/>
          </p:nvPr>
        </p:nvSpPr>
        <p:spPr/>
        <p:txBody>
          <a:bodyPr/>
          <a:lstStyle/>
          <a:p>
            <a:r>
              <a:rPr lang="en-AU"/>
              <a:t>Project delivery</a:t>
            </a:r>
          </a:p>
        </p:txBody>
      </p:sp>
    </p:spTree>
    <p:extLst>
      <p:ext uri="{BB962C8B-B14F-4D97-AF65-F5344CB8AC3E}">
        <p14:creationId xmlns:p14="http://schemas.microsoft.com/office/powerpoint/2010/main" val="195831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0115D4-5BA0-64D2-C433-8686576BC609}"/>
              </a:ext>
            </a:extLst>
          </p:cNvPr>
          <p:cNvSpPr txBox="1"/>
          <p:nvPr/>
        </p:nvSpPr>
        <p:spPr>
          <a:xfrm>
            <a:off x="4656000" y="4690618"/>
            <a:ext cx="376517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cs typeface="Arial"/>
              </a:rPr>
              <a:t>William Nieuwenhuis</a:t>
            </a:r>
          </a:p>
          <a:p>
            <a:pPr marL="285750" indent="-285750">
              <a:buFont typeface="Arial,Sans-Serif"/>
              <a:buChar char="•"/>
            </a:pPr>
            <a:r>
              <a:rPr lang="en-US" sz="1600">
                <a:solidFill>
                  <a:schemeClr val="accent6"/>
                </a:solidFill>
                <a:cs typeface="Arial"/>
              </a:rPr>
              <a:t>Civil Engineer</a:t>
            </a:r>
          </a:p>
          <a:p>
            <a:pPr marL="285750" indent="-285750">
              <a:buFont typeface="Arial,Sans-Serif"/>
              <a:buChar char="•"/>
            </a:pPr>
            <a:r>
              <a:rPr lang="en-US" sz="1600">
                <a:solidFill>
                  <a:schemeClr val="accent6"/>
                </a:solidFill>
                <a:cs typeface="Arial"/>
              </a:rPr>
              <a:t>Design and </a:t>
            </a:r>
            <a:r>
              <a:rPr lang="en-US" sz="1600" err="1">
                <a:solidFill>
                  <a:schemeClr val="accent6"/>
                </a:solidFill>
                <a:ea typeface="+mn-lt"/>
                <a:cs typeface="+mn-lt"/>
              </a:rPr>
              <a:t>MSQA</a:t>
            </a:r>
            <a:endParaRPr lang="en-US" sz="1600">
              <a:solidFill>
                <a:schemeClr val="accent6"/>
              </a:solidFill>
              <a:ea typeface="+mn-lt"/>
              <a:cs typeface="+mn-lt"/>
            </a:endParaRPr>
          </a:p>
        </p:txBody>
      </p:sp>
      <p:sp>
        <p:nvSpPr>
          <p:cNvPr id="6" name="TextBox 5">
            <a:extLst>
              <a:ext uri="{FF2B5EF4-FFF2-40B4-BE49-F238E27FC236}">
                <a16:creationId xmlns:a16="http://schemas.microsoft.com/office/drawing/2014/main" id="{25C6DA59-8491-AF84-119E-7B34A1BCFD38}"/>
              </a:ext>
            </a:extLst>
          </p:cNvPr>
          <p:cNvSpPr txBox="1"/>
          <p:nvPr/>
        </p:nvSpPr>
        <p:spPr>
          <a:xfrm>
            <a:off x="801688" y="4690618"/>
            <a:ext cx="4079501"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cs typeface="Arial"/>
              </a:rPr>
              <a:t>Nathan Clarke</a:t>
            </a:r>
          </a:p>
          <a:p>
            <a:pPr marL="285750" indent="-285750">
              <a:buFont typeface="Arial"/>
              <a:buChar char="•"/>
            </a:pPr>
            <a:r>
              <a:rPr lang="en-US" sz="1600">
                <a:solidFill>
                  <a:schemeClr val="accent6"/>
                </a:solidFill>
                <a:cs typeface="Arial"/>
              </a:rPr>
              <a:t>General Manger Regional Services</a:t>
            </a:r>
          </a:p>
          <a:p>
            <a:pPr marL="285750" indent="-285750">
              <a:buFont typeface="Arial"/>
              <a:buChar char="•"/>
            </a:pPr>
            <a:r>
              <a:rPr lang="en-US" sz="1600">
                <a:solidFill>
                  <a:schemeClr val="accent6"/>
                </a:solidFill>
                <a:cs typeface="Arial"/>
              </a:rPr>
              <a:t>Concept Development</a:t>
            </a:r>
          </a:p>
        </p:txBody>
      </p:sp>
      <p:pic>
        <p:nvPicPr>
          <p:cNvPr id="7" name="Picture 7">
            <a:extLst>
              <a:ext uri="{FF2B5EF4-FFF2-40B4-BE49-F238E27FC236}">
                <a16:creationId xmlns:a16="http://schemas.microsoft.com/office/drawing/2014/main" id="{EED04EFC-E98C-1282-31DF-DB20B688BE44}"/>
              </a:ext>
            </a:extLst>
          </p:cNvPr>
          <p:cNvPicPr>
            <a:picLocks noChangeAspect="1"/>
          </p:cNvPicPr>
          <p:nvPr/>
        </p:nvPicPr>
        <p:blipFill rotWithShape="1">
          <a:blip r:embed="rId3"/>
          <a:srcRect t="254" b="254"/>
          <a:stretch/>
        </p:blipFill>
        <p:spPr>
          <a:xfrm>
            <a:off x="4656000" y="1629000"/>
            <a:ext cx="2880000" cy="2880000"/>
          </a:xfrm>
          <a:prstGeom prst="ellipse">
            <a:avLst/>
          </a:prstGeom>
        </p:spPr>
      </p:pic>
      <p:pic>
        <p:nvPicPr>
          <p:cNvPr id="2" name="Picture 7">
            <a:extLst>
              <a:ext uri="{FF2B5EF4-FFF2-40B4-BE49-F238E27FC236}">
                <a16:creationId xmlns:a16="http://schemas.microsoft.com/office/drawing/2014/main" id="{038C28E8-5F61-B824-E989-37BF8A58786F}"/>
              </a:ext>
            </a:extLst>
          </p:cNvPr>
          <p:cNvPicPr>
            <a:picLocks noChangeAspect="1"/>
          </p:cNvPicPr>
          <p:nvPr/>
        </p:nvPicPr>
        <p:blipFill rotWithShape="1">
          <a:blip r:embed="rId4"/>
          <a:srcRect l="457" r="457"/>
          <a:stretch/>
        </p:blipFill>
        <p:spPr>
          <a:xfrm>
            <a:off x="801688" y="1629000"/>
            <a:ext cx="2880000" cy="2880000"/>
          </a:xfrm>
          <a:prstGeom prst="ellipse">
            <a:avLst/>
          </a:prstGeom>
        </p:spPr>
      </p:pic>
      <p:sp>
        <p:nvSpPr>
          <p:cNvPr id="4" name="Text Placeholder 3">
            <a:extLst>
              <a:ext uri="{FF2B5EF4-FFF2-40B4-BE49-F238E27FC236}">
                <a16:creationId xmlns:a16="http://schemas.microsoft.com/office/drawing/2014/main" id="{414522DB-E36C-461B-8D28-1532056AC46B}"/>
              </a:ext>
            </a:extLst>
          </p:cNvPr>
          <p:cNvSpPr>
            <a:spLocks noGrp="1"/>
          </p:cNvSpPr>
          <p:nvPr>
            <p:ph type="body" sz="quarter" idx="10"/>
          </p:nvPr>
        </p:nvSpPr>
        <p:spPr/>
        <p:txBody>
          <a:bodyPr/>
          <a:lstStyle/>
          <a:p>
            <a:r>
              <a:rPr lang="en-AU"/>
              <a:t>Presenters</a:t>
            </a:r>
          </a:p>
        </p:txBody>
      </p:sp>
      <p:pic>
        <p:nvPicPr>
          <p:cNvPr id="12" name="Picture 11" descr="A person wearing glasses&#10;&#10;Description automatically generated with medium confidence">
            <a:extLst>
              <a:ext uri="{FF2B5EF4-FFF2-40B4-BE49-F238E27FC236}">
                <a16:creationId xmlns:a16="http://schemas.microsoft.com/office/drawing/2014/main" id="{259786E2-25A5-442D-95E1-D900A2288886}"/>
              </a:ext>
            </a:extLst>
          </p:cNvPr>
          <p:cNvPicPr>
            <a:picLocks noChangeAspect="1"/>
          </p:cNvPicPr>
          <p:nvPr/>
        </p:nvPicPr>
        <p:blipFill rotWithShape="1">
          <a:blip r:embed="rId5">
            <a:extLst>
              <a:ext uri="{28A0092B-C50C-407E-A947-70E740481C1C}">
                <a14:useLocalDpi xmlns:a14="http://schemas.microsoft.com/office/drawing/2010/main" val="0"/>
              </a:ext>
            </a:extLst>
          </a:blip>
          <a:srcRect l="8416" t="13511" r="5672"/>
          <a:stretch/>
        </p:blipFill>
        <p:spPr>
          <a:xfrm>
            <a:off x="8421176" y="1629000"/>
            <a:ext cx="2880000" cy="2880000"/>
          </a:xfrm>
          <a:prstGeom prst="ellipse">
            <a:avLst/>
          </a:prstGeom>
        </p:spPr>
      </p:pic>
      <p:sp>
        <p:nvSpPr>
          <p:cNvPr id="13" name="TextBox 12">
            <a:extLst>
              <a:ext uri="{FF2B5EF4-FFF2-40B4-BE49-F238E27FC236}">
                <a16:creationId xmlns:a16="http://schemas.microsoft.com/office/drawing/2014/main" id="{47EC13C2-F239-4D6E-BE1C-B2CAE6ED8D40}"/>
              </a:ext>
            </a:extLst>
          </p:cNvPr>
          <p:cNvSpPr txBox="1"/>
          <p:nvPr/>
        </p:nvSpPr>
        <p:spPr>
          <a:xfrm>
            <a:off x="8421176" y="4690618"/>
            <a:ext cx="376517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cs typeface="Arial"/>
              </a:rPr>
              <a:t>John Adamo</a:t>
            </a:r>
          </a:p>
          <a:p>
            <a:pPr marL="285750" indent="-285750">
              <a:buFont typeface="Arial,Sans-Serif"/>
              <a:buChar char="•"/>
            </a:pPr>
            <a:r>
              <a:rPr lang="en-US" sz="1600">
                <a:solidFill>
                  <a:schemeClr val="accent6"/>
                </a:solidFill>
                <a:cs typeface="Arial"/>
              </a:rPr>
              <a:t>Operations Manager</a:t>
            </a:r>
          </a:p>
          <a:p>
            <a:pPr marL="285750" indent="-285750">
              <a:buFont typeface="Arial,Sans-Serif"/>
              <a:buChar char="•"/>
            </a:pPr>
            <a:r>
              <a:rPr lang="en-US" sz="1600">
                <a:solidFill>
                  <a:schemeClr val="accent6"/>
                </a:solidFill>
                <a:ea typeface="+mn-lt"/>
                <a:cs typeface="Arial"/>
              </a:rPr>
              <a:t>Solution design and delivery</a:t>
            </a:r>
            <a:endParaRPr lang="en-US" sz="1600">
              <a:solidFill>
                <a:schemeClr val="accent6"/>
              </a:solidFill>
              <a:ea typeface="+mn-lt"/>
              <a:cs typeface="+mn-lt"/>
            </a:endParaRPr>
          </a:p>
        </p:txBody>
      </p:sp>
    </p:spTree>
    <p:extLst>
      <p:ext uri="{BB962C8B-B14F-4D97-AF65-F5344CB8AC3E}">
        <p14:creationId xmlns:p14="http://schemas.microsoft.com/office/powerpoint/2010/main" val="1742378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0968C9-E5B6-CE4C-2714-D939DAC98C67}"/>
              </a:ext>
            </a:extLst>
          </p:cNvPr>
          <p:cNvPicPr>
            <a:picLocks noChangeAspect="1"/>
          </p:cNvPicPr>
          <p:nvPr/>
        </p:nvPicPr>
        <p:blipFill rotWithShape="1">
          <a:blip r:embed="rId3"/>
          <a:srcRect l="7143" t="79" r="5025" b="885"/>
          <a:stretch/>
        </p:blipFill>
        <p:spPr>
          <a:xfrm>
            <a:off x="6250490" y="1564425"/>
            <a:ext cx="5400675" cy="4059709"/>
          </a:xfrm>
          <a:prstGeom prst="rect">
            <a:avLst/>
          </a:prstGeom>
        </p:spPr>
      </p:pic>
      <p:pic>
        <p:nvPicPr>
          <p:cNvPr id="9" name="Picture 8" descr="A picture containing ground, outdoor, rock, tool&#10;&#10;Description automatically generated">
            <a:extLst>
              <a:ext uri="{FF2B5EF4-FFF2-40B4-BE49-F238E27FC236}">
                <a16:creationId xmlns:a16="http://schemas.microsoft.com/office/drawing/2014/main" id="{71203E32-C0B3-D5E2-80E8-DBB8635A9154}"/>
              </a:ext>
            </a:extLst>
          </p:cNvPr>
          <p:cNvPicPr>
            <a:picLocks noChangeAspect="1"/>
          </p:cNvPicPr>
          <p:nvPr/>
        </p:nvPicPr>
        <p:blipFill rotWithShape="1">
          <a:blip r:embed="rId4"/>
          <a:srcRect t="7927" b="555"/>
          <a:stretch/>
        </p:blipFill>
        <p:spPr>
          <a:xfrm>
            <a:off x="801687" y="1561171"/>
            <a:ext cx="5400675" cy="4062964"/>
          </a:xfrm>
          <a:prstGeom prst="rect">
            <a:avLst/>
          </a:prstGeom>
        </p:spPr>
      </p:pic>
      <p:sp>
        <p:nvSpPr>
          <p:cNvPr id="4" name="Text Placeholder 3">
            <a:extLst>
              <a:ext uri="{FF2B5EF4-FFF2-40B4-BE49-F238E27FC236}">
                <a16:creationId xmlns:a16="http://schemas.microsoft.com/office/drawing/2014/main" id="{3199BE08-24F5-4289-AD90-77490C662B19}"/>
              </a:ext>
            </a:extLst>
          </p:cNvPr>
          <p:cNvSpPr>
            <a:spLocks noGrp="1"/>
          </p:cNvSpPr>
          <p:nvPr>
            <p:ph type="body" sz="quarter" idx="10"/>
          </p:nvPr>
        </p:nvSpPr>
        <p:spPr/>
        <p:txBody>
          <a:bodyPr/>
          <a:lstStyle/>
          <a:p>
            <a:r>
              <a:rPr lang="en-AU"/>
              <a:t>Project delivery</a:t>
            </a:r>
          </a:p>
        </p:txBody>
      </p:sp>
    </p:spTree>
    <p:extLst>
      <p:ext uri="{BB962C8B-B14F-4D97-AF65-F5344CB8AC3E}">
        <p14:creationId xmlns:p14="http://schemas.microsoft.com/office/powerpoint/2010/main" val="1596143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428C6-3AC7-A4E7-A81A-5B27605DA1C7}"/>
              </a:ext>
            </a:extLst>
          </p:cNvPr>
          <p:cNvPicPr>
            <a:picLocks noChangeAspect="1"/>
          </p:cNvPicPr>
          <p:nvPr/>
        </p:nvPicPr>
        <p:blipFill rotWithShape="1">
          <a:blip r:embed="rId3">
            <a:extLst>
              <a:ext uri="{28A0092B-C50C-407E-A947-70E740481C1C}">
                <a14:useLocalDpi xmlns:a14="http://schemas.microsoft.com/office/drawing/2010/main" val="0"/>
              </a:ext>
            </a:extLst>
          </a:blip>
          <a:srcRect t="5728" b="9851"/>
          <a:stretch/>
        </p:blipFill>
        <p:spPr>
          <a:xfrm>
            <a:off x="0" y="1"/>
            <a:ext cx="12192000" cy="6858000"/>
          </a:xfrm>
          <a:prstGeom prst="rect">
            <a:avLst/>
          </a:prstGeom>
        </p:spPr>
      </p:pic>
      <p:sp>
        <p:nvSpPr>
          <p:cNvPr id="2" name="Text Placeholder 1">
            <a:extLst>
              <a:ext uri="{FF2B5EF4-FFF2-40B4-BE49-F238E27FC236}">
                <a16:creationId xmlns:a16="http://schemas.microsoft.com/office/drawing/2014/main" id="{BB94F373-CD74-4C9E-B462-DBC576718DF7}"/>
              </a:ext>
            </a:extLst>
          </p:cNvPr>
          <p:cNvSpPr>
            <a:spLocks noGrp="1"/>
          </p:cNvSpPr>
          <p:nvPr>
            <p:ph type="body" sz="quarter" idx="10"/>
          </p:nvPr>
        </p:nvSpPr>
        <p:spPr/>
        <p:txBody>
          <a:bodyPr/>
          <a:lstStyle/>
          <a:p>
            <a:r>
              <a:rPr lang="en-AU">
                <a:solidFill>
                  <a:schemeClr val="bg1"/>
                </a:solidFill>
              </a:rPr>
              <a:t>Outcome</a:t>
            </a:r>
          </a:p>
        </p:txBody>
      </p:sp>
    </p:spTree>
    <p:extLst>
      <p:ext uri="{BB962C8B-B14F-4D97-AF65-F5344CB8AC3E}">
        <p14:creationId xmlns:p14="http://schemas.microsoft.com/office/powerpoint/2010/main" val="3303692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2820EB-3A97-41F0-9B54-F822421569CA}"/>
              </a:ext>
            </a:extLst>
          </p:cNvPr>
          <p:cNvSpPr>
            <a:spLocks noGrp="1"/>
          </p:cNvSpPr>
          <p:nvPr>
            <p:ph type="body" sz="quarter" idx="10"/>
          </p:nvPr>
        </p:nvSpPr>
        <p:spPr/>
        <p:txBody>
          <a:bodyPr/>
          <a:lstStyle/>
          <a:p>
            <a:r>
              <a:rPr lang="en-AU" err="1"/>
              <a:t>NRSBU's</a:t>
            </a:r>
            <a:r>
              <a:rPr lang="en-AU"/>
              <a:t> perspective</a:t>
            </a:r>
          </a:p>
          <a:p>
            <a:endParaRPr lang="en-AU"/>
          </a:p>
        </p:txBody>
      </p:sp>
      <p:sp>
        <p:nvSpPr>
          <p:cNvPr id="5" name="Text Placeholder 4">
            <a:extLst>
              <a:ext uri="{FF2B5EF4-FFF2-40B4-BE49-F238E27FC236}">
                <a16:creationId xmlns:a16="http://schemas.microsoft.com/office/drawing/2014/main" id="{92156FCB-8F14-4C6A-8C2B-C27444B83A39}"/>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AU" sz="2400" dirty="0"/>
              <a:t>The project when installed made it look easy... almost "what were we worried about" easy. </a:t>
            </a:r>
          </a:p>
          <a:p>
            <a:pPr marL="342900" indent="-342900">
              <a:buFont typeface="Arial" panose="020B0604020202020204" pitchFamily="34" charset="0"/>
              <a:buChar char="•"/>
            </a:pPr>
            <a:r>
              <a:rPr lang="en-AU" sz="2400" dirty="0"/>
              <a:t>Installation was so quick I hardly got any photos!</a:t>
            </a:r>
          </a:p>
          <a:p>
            <a:pPr marL="342900" indent="-342900">
              <a:buFont typeface="Arial" panose="020B0604020202020204" pitchFamily="34" charset="0"/>
              <a:buChar char="•"/>
            </a:pPr>
            <a:r>
              <a:rPr lang="en-AU" sz="2400" dirty="0"/>
              <a:t>I would be comfortable doing a much longer or more technical relining using the Primus Line product.</a:t>
            </a:r>
          </a:p>
          <a:p>
            <a:pPr marL="342900" indent="-342900">
              <a:buFont typeface="Arial" panose="020B0604020202020204" pitchFamily="34" charset="0"/>
              <a:buChar char="•"/>
            </a:pPr>
            <a:r>
              <a:rPr lang="en-AU" sz="2400" dirty="0"/>
              <a:t>A collaborative approach and the emphasis  on getting the planning done upfront enabled us to do the Project Right. </a:t>
            </a:r>
          </a:p>
          <a:p>
            <a:endParaRPr lang="en-AU" sz="2400" dirty="0"/>
          </a:p>
        </p:txBody>
      </p:sp>
    </p:spTree>
    <p:extLst>
      <p:ext uri="{BB962C8B-B14F-4D97-AF65-F5344CB8AC3E}">
        <p14:creationId xmlns:p14="http://schemas.microsoft.com/office/powerpoint/2010/main" val="92792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48CD4C-53F9-1B35-1288-DBD2D4AEEB9C}"/>
              </a:ext>
            </a:extLst>
          </p:cNvPr>
          <p:cNvSpPr txBox="1">
            <a:spLocks/>
          </p:cNvSpPr>
          <p:nvPr/>
        </p:nvSpPr>
        <p:spPr>
          <a:xfrm>
            <a:off x="801688" y="5915516"/>
            <a:ext cx="2974041" cy="942484"/>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4000" b="1" err="1">
                <a:solidFill>
                  <a:schemeClr val="tx2"/>
                </a:solidFill>
                <a:latin typeface="+mj-lt"/>
              </a:rPr>
              <a:t>Ngā</a:t>
            </a:r>
            <a:r>
              <a:rPr lang="en-AU" sz="4000" b="1">
                <a:solidFill>
                  <a:schemeClr val="tx2"/>
                </a:solidFill>
                <a:latin typeface="+mj-lt"/>
              </a:rPr>
              <a:t> </a:t>
            </a:r>
            <a:r>
              <a:rPr lang="en-AU" sz="4000" b="1" err="1">
                <a:solidFill>
                  <a:schemeClr val="tx2"/>
                </a:solidFill>
                <a:latin typeface="+mj-lt"/>
              </a:rPr>
              <a:t>pātai</a:t>
            </a:r>
            <a:r>
              <a:rPr lang="en-AU" sz="4000" b="1">
                <a:solidFill>
                  <a:schemeClr val="tx2"/>
                </a:solidFill>
                <a:latin typeface="+mj-lt"/>
              </a:rPr>
              <a:t>?</a:t>
            </a:r>
          </a:p>
        </p:txBody>
      </p:sp>
      <p:sp>
        <p:nvSpPr>
          <p:cNvPr id="7" name="Text Placeholder 6">
            <a:extLst>
              <a:ext uri="{FF2B5EF4-FFF2-40B4-BE49-F238E27FC236}">
                <a16:creationId xmlns:a16="http://schemas.microsoft.com/office/drawing/2014/main" id="{04A86F6F-068C-41B2-979B-76FCE858BC57}"/>
              </a:ext>
            </a:extLst>
          </p:cNvPr>
          <p:cNvSpPr>
            <a:spLocks noGrp="1"/>
          </p:cNvSpPr>
          <p:nvPr>
            <p:ph type="body" sz="quarter" idx="10"/>
          </p:nvPr>
        </p:nvSpPr>
        <p:spPr/>
        <p:txBody>
          <a:bodyPr/>
          <a:lstStyle/>
          <a:p>
            <a:r>
              <a:rPr lang="en-AU"/>
              <a:t>Future Benefits for Aotearoa New Zealand</a:t>
            </a:r>
          </a:p>
          <a:p>
            <a:endParaRPr lang="en-AU"/>
          </a:p>
        </p:txBody>
      </p:sp>
      <p:sp>
        <p:nvSpPr>
          <p:cNvPr id="8" name="Text Placeholder 7">
            <a:extLst>
              <a:ext uri="{FF2B5EF4-FFF2-40B4-BE49-F238E27FC236}">
                <a16:creationId xmlns:a16="http://schemas.microsoft.com/office/drawing/2014/main" id="{1B72F118-6FA8-4721-8B65-6F4CEB887C1F}"/>
              </a:ext>
            </a:extLst>
          </p:cNvPr>
          <p:cNvSpPr>
            <a:spLocks noGrp="1"/>
          </p:cNvSpPr>
          <p:nvPr>
            <p:ph type="body" sz="quarter" idx="12"/>
          </p:nvPr>
        </p:nvSpPr>
        <p:spPr>
          <a:xfrm>
            <a:off x="801688" y="1561171"/>
            <a:ext cx="10604249" cy="4528784"/>
          </a:xfrm>
        </p:spPr>
        <p:txBody>
          <a:bodyPr>
            <a:normAutofit/>
          </a:bodyPr>
          <a:lstStyle/>
          <a:p>
            <a:pPr marL="342900" indent="-342900">
              <a:buFont typeface="Arial" panose="020B0604020202020204" pitchFamily="34" charset="0"/>
              <a:buChar char="•"/>
            </a:pPr>
            <a:r>
              <a:rPr lang="en-AU" sz="2400" dirty="0"/>
              <a:t>Don’t underestimate the value of a hole.</a:t>
            </a:r>
          </a:p>
          <a:p>
            <a:pPr marL="342900" indent="-342900">
              <a:buFont typeface="Arial" panose="020B0604020202020204" pitchFamily="34" charset="0"/>
              <a:buChar char="•"/>
            </a:pPr>
            <a:r>
              <a:rPr lang="en-AU" sz="2400" dirty="0"/>
              <a:t>New technologies create new opportunities.</a:t>
            </a:r>
          </a:p>
          <a:p>
            <a:pPr marL="342900" indent="-342900">
              <a:buFont typeface="Arial" panose="020B0604020202020204" pitchFamily="34" charset="0"/>
              <a:buChar char="•"/>
            </a:pPr>
            <a:r>
              <a:rPr lang="en-AU" sz="2400" dirty="0"/>
              <a:t>Options may be available now that could significantly alter the methods previously considered. </a:t>
            </a:r>
          </a:p>
          <a:p>
            <a:pPr marL="342900" indent="-342900">
              <a:buFont typeface="Arial" panose="020B0604020202020204" pitchFamily="34" charset="0"/>
              <a:buChar char="•"/>
            </a:pPr>
            <a:r>
              <a:rPr lang="en-AU" sz="2400" dirty="0"/>
              <a:t>I recommend considering new technical solutions and doing so with a focus on managing the risks. </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p:txBody>
      </p:sp>
    </p:spTree>
    <p:extLst>
      <p:ext uri="{BB962C8B-B14F-4D97-AF65-F5344CB8AC3E}">
        <p14:creationId xmlns:p14="http://schemas.microsoft.com/office/powerpoint/2010/main" val="2776319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29D62F-B9C3-4E3E-9806-0E8004BD40BE}"/>
              </a:ext>
            </a:extLst>
          </p:cNvPr>
          <p:cNvPicPr>
            <a:picLocks noChangeAspect="1"/>
          </p:cNvPicPr>
          <p:nvPr/>
        </p:nvPicPr>
        <p:blipFill rotWithShape="1">
          <a:blip r:embed="rId2">
            <a:extLst>
              <a:ext uri="{28A0092B-C50C-407E-A947-70E740481C1C}">
                <a14:useLocalDpi xmlns:a14="http://schemas.microsoft.com/office/drawing/2010/main" val="0"/>
              </a:ext>
            </a:extLst>
          </a:blip>
          <a:srcRect t="5728" b="9851"/>
          <a:stretch/>
        </p:blipFill>
        <p:spPr>
          <a:xfrm>
            <a:off x="0" y="1"/>
            <a:ext cx="12192000" cy="6858000"/>
          </a:xfrm>
          <a:prstGeom prst="rect">
            <a:avLst/>
          </a:prstGeom>
        </p:spPr>
      </p:pic>
    </p:spTree>
    <p:extLst>
      <p:ext uri="{BB962C8B-B14F-4D97-AF65-F5344CB8AC3E}">
        <p14:creationId xmlns:p14="http://schemas.microsoft.com/office/powerpoint/2010/main" val="197830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5D098-BEE7-C116-2F41-9E78670E6731}"/>
              </a:ext>
            </a:extLst>
          </p:cNvPr>
          <p:cNvSpPr>
            <a:spLocks noGrp="1"/>
          </p:cNvSpPr>
          <p:nvPr>
            <p:ph type="body" sz="quarter" idx="10"/>
          </p:nvPr>
        </p:nvSpPr>
        <p:spPr/>
        <p:txBody>
          <a:bodyPr/>
          <a:lstStyle/>
          <a:p>
            <a:r>
              <a:rPr lang="en-US"/>
              <a:t>Agenda</a:t>
            </a:r>
          </a:p>
        </p:txBody>
      </p:sp>
      <p:sp>
        <p:nvSpPr>
          <p:cNvPr id="7" name="Text Placeholder 6">
            <a:extLst>
              <a:ext uri="{FF2B5EF4-FFF2-40B4-BE49-F238E27FC236}">
                <a16:creationId xmlns:a16="http://schemas.microsoft.com/office/drawing/2014/main" id="{44638D45-6C40-4043-991A-1616713CB8D9}"/>
              </a:ext>
            </a:extLst>
          </p:cNvPr>
          <p:cNvSpPr>
            <a:spLocks noGrp="1"/>
          </p:cNvSpPr>
          <p:nvPr>
            <p:ph type="body" sz="quarter" idx="12"/>
          </p:nvPr>
        </p:nvSpPr>
        <p:spPr>
          <a:xfrm>
            <a:off x="801688" y="1561171"/>
            <a:ext cx="5605898" cy="4528784"/>
          </a:xfrm>
        </p:spPr>
        <p:txBody>
          <a:bodyPr>
            <a:noAutofit/>
          </a:bodyPr>
          <a:lstStyle/>
          <a:p>
            <a:r>
              <a:rPr lang="en-AU" sz="2400"/>
              <a:t>Background</a:t>
            </a:r>
          </a:p>
          <a:p>
            <a:r>
              <a:rPr lang="en-AU" sz="2400"/>
              <a:t>History, Key Issues, Desired Outcomes</a:t>
            </a:r>
          </a:p>
          <a:p>
            <a:r>
              <a:rPr lang="en-AU" sz="2400"/>
              <a:t>Why this project?</a:t>
            </a:r>
          </a:p>
          <a:p>
            <a:r>
              <a:rPr lang="en-AU" sz="2400"/>
              <a:t>Project concept, critical constraints, why we thought this was the right project.</a:t>
            </a:r>
          </a:p>
          <a:p>
            <a:r>
              <a:rPr lang="en-AU" sz="2400"/>
              <a:t>Doing the Project Right </a:t>
            </a:r>
          </a:p>
          <a:p>
            <a:r>
              <a:rPr lang="en-AU" sz="2400"/>
              <a:t>Optioneering &amp; Investigations</a:t>
            </a:r>
          </a:p>
          <a:p>
            <a:r>
              <a:rPr lang="en-AU" sz="2400"/>
              <a:t>Delivery</a:t>
            </a:r>
          </a:p>
          <a:p>
            <a:r>
              <a:rPr lang="en-AU" sz="2400"/>
              <a:t>Lessons</a:t>
            </a:r>
          </a:p>
          <a:p>
            <a:endParaRPr lang="en-AU" sz="2400"/>
          </a:p>
          <a:p>
            <a:endParaRPr lang="en-AU" sz="2400"/>
          </a:p>
          <a:p>
            <a:endParaRPr lang="en-AU" sz="2400"/>
          </a:p>
          <a:p>
            <a:endParaRPr lang="en-AU" sz="2400"/>
          </a:p>
        </p:txBody>
      </p:sp>
      <p:sp>
        <p:nvSpPr>
          <p:cNvPr id="4" name="TextBox 3">
            <a:extLst>
              <a:ext uri="{FF2B5EF4-FFF2-40B4-BE49-F238E27FC236}">
                <a16:creationId xmlns:a16="http://schemas.microsoft.com/office/drawing/2014/main" id="{808CA9DD-ABAC-A7CD-45D3-3A31CCAF783F}"/>
              </a:ext>
            </a:extLst>
          </p:cNvPr>
          <p:cNvSpPr txBox="1"/>
          <p:nvPr/>
        </p:nvSpPr>
        <p:spPr>
          <a:xfrm>
            <a:off x="12410907" y="1397956"/>
            <a:ext cx="410076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2">
                    <a:lumMod val="50000"/>
                    <a:lumOff val="50000"/>
                  </a:schemeClr>
                </a:solidFill>
              </a:rPr>
              <a:t>What are our key messages?</a:t>
            </a:r>
          </a:p>
          <a:p>
            <a:endParaRPr lang="en-US" dirty="0">
              <a:solidFill>
                <a:schemeClr val="tx2">
                  <a:lumMod val="50000"/>
                  <a:lumOff val="50000"/>
                </a:schemeClr>
              </a:solidFill>
            </a:endParaRPr>
          </a:p>
          <a:p>
            <a:r>
              <a:rPr lang="en-US" dirty="0">
                <a:solidFill>
                  <a:schemeClr val="tx2">
                    <a:lumMod val="50000"/>
                    <a:lumOff val="50000"/>
                  </a:schemeClr>
                </a:solidFill>
              </a:rPr>
              <a:t>- Right project –define objectives first</a:t>
            </a:r>
          </a:p>
          <a:p>
            <a:endParaRPr lang="en-US" dirty="0">
              <a:solidFill>
                <a:schemeClr val="tx2">
                  <a:lumMod val="50000"/>
                  <a:lumOff val="50000"/>
                </a:schemeClr>
              </a:solidFill>
            </a:endParaRPr>
          </a:p>
          <a:p>
            <a:r>
              <a:rPr lang="en-US" dirty="0">
                <a:solidFill>
                  <a:schemeClr val="tx2">
                    <a:lumMod val="50000"/>
                    <a:lumOff val="50000"/>
                  </a:schemeClr>
                </a:solidFill>
              </a:rPr>
              <a:t>- Collaboration/planning</a:t>
            </a:r>
          </a:p>
          <a:p>
            <a:endParaRPr lang="en-US" dirty="0">
              <a:solidFill>
                <a:schemeClr val="tx2">
                  <a:lumMod val="50000"/>
                  <a:lumOff val="50000"/>
                </a:schemeClr>
              </a:solidFill>
              <a:ea typeface="+mn-lt"/>
              <a:cs typeface="+mn-lt"/>
            </a:endParaRPr>
          </a:p>
          <a:p>
            <a:r>
              <a:rPr lang="en-US" dirty="0">
                <a:solidFill>
                  <a:schemeClr val="tx2">
                    <a:lumMod val="50000"/>
                    <a:lumOff val="50000"/>
                  </a:schemeClr>
                </a:solidFill>
                <a:ea typeface="+mn-lt"/>
                <a:cs typeface="+mn-lt"/>
              </a:rPr>
              <a:t>- Make use of existing assets and new technology first size length, planned so it went well</a:t>
            </a:r>
            <a:endParaRPr lang="en-US" dirty="0">
              <a:solidFill>
                <a:schemeClr val="tx2">
                  <a:lumMod val="50000"/>
                  <a:lumOff val="50000"/>
                </a:schemeClr>
              </a:solidFill>
            </a:endParaRPr>
          </a:p>
          <a:p>
            <a:endParaRPr lang="en-US" dirty="0">
              <a:solidFill>
                <a:schemeClr val="tx2">
                  <a:lumMod val="50000"/>
                  <a:lumOff val="50000"/>
                </a:schemeClr>
              </a:solidFill>
            </a:endParaRPr>
          </a:p>
          <a:p>
            <a:endParaRPr lang="en-US" dirty="0">
              <a:solidFill>
                <a:schemeClr val="tx2">
                  <a:lumMod val="50000"/>
                  <a:lumOff val="50000"/>
                </a:schemeClr>
              </a:solidFill>
            </a:endParaRPr>
          </a:p>
        </p:txBody>
      </p:sp>
      <p:pic>
        <p:nvPicPr>
          <p:cNvPr id="8" name="Picture 7" descr="A picture containing water, sky, outdoor, nature&#10;&#10;Description automatically generated">
            <a:extLst>
              <a:ext uri="{FF2B5EF4-FFF2-40B4-BE49-F238E27FC236}">
                <a16:creationId xmlns:a16="http://schemas.microsoft.com/office/drawing/2014/main" id="{A2070178-2135-4FF0-A9D0-A99D3173532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334" r="6334"/>
          <a:stretch/>
        </p:blipFill>
        <p:spPr>
          <a:xfrm>
            <a:off x="6833038" y="768045"/>
            <a:ext cx="4770000" cy="4770000"/>
          </a:xfrm>
          <a:prstGeom prst="ellipse">
            <a:avLst/>
          </a:prstGeom>
        </p:spPr>
      </p:pic>
      <p:sp>
        <p:nvSpPr>
          <p:cNvPr id="9" name="Oval 8">
            <a:extLst>
              <a:ext uri="{FF2B5EF4-FFF2-40B4-BE49-F238E27FC236}">
                <a16:creationId xmlns:a16="http://schemas.microsoft.com/office/drawing/2014/main" id="{D07FA020-396A-4F65-BE9E-502BB7FD61CD}"/>
              </a:ext>
            </a:extLst>
          </p:cNvPr>
          <p:cNvSpPr/>
          <p:nvPr/>
        </p:nvSpPr>
        <p:spPr>
          <a:xfrm>
            <a:off x="7215455" y="4483097"/>
            <a:ext cx="983783" cy="983783"/>
          </a:xfrm>
          <a:prstGeom prst="ellipse">
            <a:avLst/>
          </a:prstGeom>
          <a:solidFill>
            <a:schemeClr val="accent6">
              <a:alpha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61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sky, outdoor, nature, shore&#10;&#10;Description automatically generated">
            <a:extLst>
              <a:ext uri="{FF2B5EF4-FFF2-40B4-BE49-F238E27FC236}">
                <a16:creationId xmlns:a16="http://schemas.microsoft.com/office/drawing/2014/main" id="{BD23B9C8-CC63-4398-9129-8AA70598F5DA}"/>
              </a:ext>
            </a:extLst>
          </p:cNvPr>
          <p:cNvPicPr>
            <a:picLocks noChangeAspect="1"/>
          </p:cNvPicPr>
          <p:nvPr/>
        </p:nvPicPr>
        <p:blipFill rotWithShape="1">
          <a:blip r:embed="rId3"/>
          <a:srcRect l="10857" t="-200" r="24459" b="200"/>
          <a:stretch/>
        </p:blipFill>
        <p:spPr>
          <a:xfrm>
            <a:off x="6831995" y="768045"/>
            <a:ext cx="4771043" cy="4771043"/>
          </a:xfrm>
          <a:prstGeom prst="ellipse">
            <a:avLst/>
          </a:prstGeom>
        </p:spPr>
      </p:pic>
      <p:sp>
        <p:nvSpPr>
          <p:cNvPr id="3" name="Text Placeholder 2">
            <a:extLst>
              <a:ext uri="{FF2B5EF4-FFF2-40B4-BE49-F238E27FC236}">
                <a16:creationId xmlns:a16="http://schemas.microsoft.com/office/drawing/2014/main" id="{DB1412C8-6DEF-4DBD-BDCF-9FEFEE8005E0}"/>
              </a:ext>
            </a:extLst>
          </p:cNvPr>
          <p:cNvSpPr>
            <a:spLocks noGrp="1"/>
          </p:cNvSpPr>
          <p:nvPr>
            <p:ph type="body" sz="quarter" idx="10"/>
          </p:nvPr>
        </p:nvSpPr>
        <p:spPr/>
        <p:txBody>
          <a:bodyPr/>
          <a:lstStyle/>
          <a:p>
            <a:r>
              <a:rPr lang="en-AU"/>
              <a:t>Background</a:t>
            </a:r>
          </a:p>
        </p:txBody>
      </p:sp>
      <p:sp>
        <p:nvSpPr>
          <p:cNvPr id="4" name="Text Placeholder 3">
            <a:extLst>
              <a:ext uri="{FF2B5EF4-FFF2-40B4-BE49-F238E27FC236}">
                <a16:creationId xmlns:a16="http://schemas.microsoft.com/office/drawing/2014/main" id="{1C19D4C5-63D2-4A3B-AB6D-FE1F3DECC3FF}"/>
              </a:ext>
            </a:extLst>
          </p:cNvPr>
          <p:cNvSpPr>
            <a:spLocks noGrp="1"/>
          </p:cNvSpPr>
          <p:nvPr>
            <p:ph type="body" sz="quarter" idx="12"/>
          </p:nvPr>
        </p:nvSpPr>
        <p:spPr/>
        <p:txBody>
          <a:bodyPr/>
          <a:lstStyle/>
          <a:p>
            <a:pPr marL="342900" indent="-342900">
              <a:buFont typeface="Arial" panose="020B0604020202020204" pitchFamily="34" charset="0"/>
              <a:buChar char="•"/>
            </a:pPr>
            <a:r>
              <a:rPr lang="en-AU" dirty="0"/>
              <a:t>Who's the NRSBU?</a:t>
            </a:r>
          </a:p>
          <a:p>
            <a:pPr marL="714375" indent="-342900">
              <a:buFont typeface="Arial" panose="020B0604020202020204" pitchFamily="34" charset="0"/>
              <a:buChar char="•"/>
            </a:pPr>
            <a:r>
              <a:rPr lang="en-AU" dirty="0"/>
              <a:t>Regional Rising mains </a:t>
            </a:r>
          </a:p>
          <a:p>
            <a:pPr marL="714375" indent="-342900">
              <a:buFont typeface="Arial" panose="020B0604020202020204" pitchFamily="34" charset="0"/>
              <a:buChar char="•"/>
            </a:pPr>
            <a:r>
              <a:rPr lang="en-AU" dirty="0"/>
              <a:t>Wastewater treatment</a:t>
            </a:r>
          </a:p>
          <a:p>
            <a:pPr marL="714375" indent="-342900">
              <a:buFont typeface="Arial" panose="020B0604020202020204" pitchFamily="34" charset="0"/>
              <a:buChar char="•"/>
            </a:pPr>
            <a:r>
              <a:rPr lang="en-AU" dirty="0"/>
              <a:t>Wastewater reuse</a:t>
            </a:r>
          </a:p>
          <a:p>
            <a:pPr marL="714375" indent="-342900">
              <a:buFont typeface="Arial" panose="020B0604020202020204" pitchFamily="34" charset="0"/>
              <a:buChar char="•"/>
            </a:pPr>
            <a:r>
              <a:rPr lang="en-AU" dirty="0"/>
              <a:t>Biosolids treatment and reuse.</a:t>
            </a:r>
          </a:p>
          <a:p>
            <a:pPr marL="342900" indent="-342900">
              <a:buFont typeface="Arial" panose="020B0604020202020204" pitchFamily="34" charset="0"/>
              <a:buChar char="•"/>
            </a:pPr>
            <a:r>
              <a:rPr lang="en-AU" dirty="0"/>
              <a:t>Network capacity and resilience upgrade project.</a:t>
            </a:r>
          </a:p>
          <a:p>
            <a:pPr marL="342900" indent="-342900">
              <a:buFont typeface="Arial" panose="020B0604020202020204" pitchFamily="34" charset="0"/>
              <a:buChar char="•"/>
            </a:pPr>
            <a:r>
              <a:rPr lang="en-AU" dirty="0"/>
              <a:t>NRSBU goal is Zero Overflows.</a:t>
            </a:r>
          </a:p>
          <a:p>
            <a:pPr marL="342900" indent="-342900">
              <a:buFont typeface="Arial" panose="020B0604020202020204" pitchFamily="34" charset="0"/>
              <a:buChar char="•"/>
            </a:pPr>
            <a:r>
              <a:rPr lang="en-AU" dirty="0"/>
              <a:t>Finding the "Right Project".</a:t>
            </a:r>
          </a:p>
          <a:p>
            <a:endParaRPr lang="en-AU" dirty="0"/>
          </a:p>
        </p:txBody>
      </p:sp>
      <p:sp>
        <p:nvSpPr>
          <p:cNvPr id="10" name="Oval 9">
            <a:extLst>
              <a:ext uri="{FF2B5EF4-FFF2-40B4-BE49-F238E27FC236}">
                <a16:creationId xmlns:a16="http://schemas.microsoft.com/office/drawing/2014/main" id="{D06E8C70-1E44-4A02-9F7C-081811ABE7AF}"/>
              </a:ext>
            </a:extLst>
          </p:cNvPr>
          <p:cNvSpPr/>
          <p:nvPr/>
        </p:nvSpPr>
        <p:spPr>
          <a:xfrm>
            <a:off x="10329195" y="945735"/>
            <a:ext cx="983783" cy="983783"/>
          </a:xfrm>
          <a:prstGeom prst="ellipse">
            <a:avLst/>
          </a:prstGeom>
          <a:solidFill>
            <a:schemeClr val="accent2">
              <a:alpha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7893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6AE48B-85E3-404B-A8D3-A09B271076F9}"/>
              </a:ext>
            </a:extLst>
          </p:cNvPr>
          <p:cNvPicPr>
            <a:picLocks noChangeAspect="1"/>
          </p:cNvPicPr>
          <p:nvPr/>
        </p:nvPicPr>
        <p:blipFill>
          <a:blip r:embed="rId3"/>
          <a:stretch>
            <a:fillRect/>
          </a:stretch>
        </p:blipFill>
        <p:spPr>
          <a:xfrm>
            <a:off x="801688" y="1561171"/>
            <a:ext cx="4656137" cy="3887818"/>
          </a:xfrm>
          <a:prstGeom prst="rect">
            <a:avLst/>
          </a:prstGeom>
        </p:spPr>
      </p:pic>
      <p:sp>
        <p:nvSpPr>
          <p:cNvPr id="2" name="Text Placeholder 1">
            <a:extLst>
              <a:ext uri="{FF2B5EF4-FFF2-40B4-BE49-F238E27FC236}">
                <a16:creationId xmlns:a16="http://schemas.microsoft.com/office/drawing/2014/main" id="{C20AE554-3AFC-44DE-A71A-E2CFB79BFEF8}"/>
              </a:ext>
            </a:extLst>
          </p:cNvPr>
          <p:cNvSpPr>
            <a:spLocks noGrp="1"/>
          </p:cNvSpPr>
          <p:nvPr>
            <p:ph type="body" sz="quarter" idx="10"/>
          </p:nvPr>
        </p:nvSpPr>
        <p:spPr/>
        <p:txBody>
          <a:bodyPr/>
          <a:lstStyle/>
          <a:p>
            <a:r>
              <a:rPr lang="en-AU"/>
              <a:t>Network history</a:t>
            </a:r>
          </a:p>
        </p:txBody>
      </p:sp>
      <p:sp>
        <p:nvSpPr>
          <p:cNvPr id="3" name="Text Placeholder 2">
            <a:extLst>
              <a:ext uri="{FF2B5EF4-FFF2-40B4-BE49-F238E27FC236}">
                <a16:creationId xmlns:a16="http://schemas.microsoft.com/office/drawing/2014/main" id="{56442974-0BC7-4072-9912-2520B6A2A29F}"/>
              </a:ext>
            </a:extLst>
          </p:cNvPr>
          <p:cNvSpPr>
            <a:spLocks noGrp="1"/>
          </p:cNvSpPr>
          <p:nvPr>
            <p:ph type="body" sz="quarter" idx="12"/>
          </p:nvPr>
        </p:nvSpPr>
        <p:spPr>
          <a:xfrm>
            <a:off x="5648324" y="1561171"/>
            <a:ext cx="5954713" cy="4528784"/>
          </a:xfrm>
        </p:spPr>
        <p:txBody>
          <a:bodyPr>
            <a:normAutofit/>
          </a:bodyPr>
          <a:lstStyle/>
          <a:p>
            <a:pPr marL="342900" indent="-342900">
              <a:buFont typeface="Arial" panose="020B0604020202020204" pitchFamily="34" charset="0"/>
              <a:buChar char="•"/>
            </a:pPr>
            <a:r>
              <a:rPr lang="en-AU" sz="1800" dirty="0"/>
              <a:t>1984: Regional Scheme with pumpstations and AC, concrete and PE pipes</a:t>
            </a:r>
          </a:p>
          <a:p>
            <a:pPr marL="342900" indent="-342900">
              <a:buFont typeface="Arial" panose="020B0604020202020204" pitchFamily="34" charset="0"/>
              <a:buChar char="•"/>
            </a:pPr>
            <a:r>
              <a:rPr lang="en-AU" sz="1800" dirty="0"/>
              <a:t>Late 1990s: AC pipes in Richmond end of network were failing due to corrosion</a:t>
            </a:r>
          </a:p>
          <a:p>
            <a:pPr marL="342900" indent="-342900">
              <a:buFont typeface="Arial" panose="020B0604020202020204" pitchFamily="34" charset="0"/>
              <a:buChar char="•"/>
            </a:pPr>
            <a:r>
              <a:rPr lang="en-AU" sz="1800" dirty="0"/>
              <a:t>2000: Replaced Beach to Saxton part of highway upgrade</a:t>
            </a:r>
          </a:p>
          <a:p>
            <a:pPr marL="342900" indent="-342900">
              <a:buFont typeface="Arial" panose="020B0604020202020204" pitchFamily="34" charset="0"/>
              <a:buChar char="•"/>
            </a:pPr>
            <a:r>
              <a:rPr lang="en-AU" sz="1800" dirty="0"/>
              <a:t>2005: Saxton to Martin Point for resilience and capacity</a:t>
            </a:r>
          </a:p>
          <a:p>
            <a:pPr marL="342900" indent="-342900">
              <a:buFont typeface="Arial" panose="020B0604020202020204" pitchFamily="34" charset="0"/>
              <a:buChar char="•"/>
            </a:pPr>
            <a:r>
              <a:rPr lang="en-AU" sz="1800" dirty="0"/>
              <a:t>2012: Martin Point to Bell Is, Resilience risk. Concrete kept for PWWF</a:t>
            </a:r>
          </a:p>
          <a:p>
            <a:pPr marL="342900" indent="-342900">
              <a:buFont typeface="Arial" panose="020B0604020202020204" pitchFamily="34" charset="0"/>
              <a:buChar char="•"/>
            </a:pPr>
            <a:r>
              <a:rPr lang="en-AU" sz="1800" dirty="0"/>
              <a:t>2020: capacity issues need to be resolved ASAP</a:t>
            </a:r>
          </a:p>
          <a:p>
            <a:endParaRPr lang="en-AU" sz="1800" dirty="0"/>
          </a:p>
        </p:txBody>
      </p:sp>
    </p:spTree>
    <p:extLst>
      <p:ext uri="{BB962C8B-B14F-4D97-AF65-F5344CB8AC3E}">
        <p14:creationId xmlns:p14="http://schemas.microsoft.com/office/powerpoint/2010/main" val="326832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road next to a body of water&#10;&#10;Description automatically generated">
            <a:extLst>
              <a:ext uri="{FF2B5EF4-FFF2-40B4-BE49-F238E27FC236}">
                <a16:creationId xmlns:a16="http://schemas.microsoft.com/office/drawing/2014/main" id="{D4DFCE19-E663-D9DE-0D6C-18AFACCC897B}"/>
              </a:ext>
            </a:extLst>
          </p:cNvPr>
          <p:cNvPicPr>
            <a:picLocks noChangeAspect="1"/>
          </p:cNvPicPr>
          <p:nvPr/>
        </p:nvPicPr>
        <p:blipFill rotWithShape="1">
          <a:blip r:embed="rId3"/>
          <a:srcRect l="14134" r="14134"/>
          <a:stretch/>
        </p:blipFill>
        <p:spPr>
          <a:xfrm>
            <a:off x="6833038" y="768045"/>
            <a:ext cx="4770000" cy="4770000"/>
          </a:xfrm>
          <a:prstGeom prst="ellipse">
            <a:avLst/>
          </a:prstGeom>
        </p:spPr>
      </p:pic>
      <p:sp>
        <p:nvSpPr>
          <p:cNvPr id="2" name="Text Placeholder 1">
            <a:extLst>
              <a:ext uri="{FF2B5EF4-FFF2-40B4-BE49-F238E27FC236}">
                <a16:creationId xmlns:a16="http://schemas.microsoft.com/office/drawing/2014/main" id="{356FC2BA-18E4-4C91-8AC0-88BA37F5482D}"/>
              </a:ext>
            </a:extLst>
          </p:cNvPr>
          <p:cNvSpPr>
            <a:spLocks noGrp="1"/>
          </p:cNvSpPr>
          <p:nvPr>
            <p:ph type="body" sz="quarter" idx="10"/>
          </p:nvPr>
        </p:nvSpPr>
        <p:spPr/>
        <p:txBody>
          <a:bodyPr/>
          <a:lstStyle/>
          <a:p>
            <a:r>
              <a:rPr lang="en-AU"/>
              <a:t>Key network issues</a:t>
            </a:r>
          </a:p>
        </p:txBody>
      </p:sp>
      <p:sp>
        <p:nvSpPr>
          <p:cNvPr id="4" name="Text Placeholder 3">
            <a:extLst>
              <a:ext uri="{FF2B5EF4-FFF2-40B4-BE49-F238E27FC236}">
                <a16:creationId xmlns:a16="http://schemas.microsoft.com/office/drawing/2014/main" id="{B8EE3C39-1DC0-46DB-AD5E-4BF8D8D1F99F}"/>
              </a:ext>
            </a:extLst>
          </p:cNvPr>
          <p:cNvSpPr>
            <a:spLocks noGrp="1"/>
          </p:cNvSpPr>
          <p:nvPr>
            <p:ph type="body" sz="quarter" idx="12"/>
          </p:nvPr>
        </p:nvSpPr>
        <p:spPr>
          <a:xfrm>
            <a:off x="801688" y="1561171"/>
            <a:ext cx="4316964" cy="4528784"/>
          </a:xfrm>
        </p:spPr>
        <p:txBody>
          <a:bodyPr/>
          <a:lstStyle/>
          <a:p>
            <a:r>
              <a:rPr lang="en-AU" dirty="0"/>
              <a:t>Current capacity limitations</a:t>
            </a:r>
          </a:p>
          <a:p>
            <a:r>
              <a:rPr lang="en-AU" dirty="0"/>
              <a:t>Almost no network storage </a:t>
            </a:r>
          </a:p>
          <a:p>
            <a:r>
              <a:rPr lang="en-AU" dirty="0"/>
              <a:t>Poor maintainability of the network</a:t>
            </a:r>
          </a:p>
          <a:p>
            <a:r>
              <a:rPr lang="en-AU" dirty="0"/>
              <a:t>Poor network resilience</a:t>
            </a:r>
          </a:p>
          <a:p>
            <a:r>
              <a:rPr lang="en-AU" dirty="0"/>
              <a:t>High growth in Tasman</a:t>
            </a:r>
          </a:p>
          <a:p>
            <a:r>
              <a:rPr lang="en-AU" dirty="0"/>
              <a:t>Route through sensitive estuary</a:t>
            </a:r>
          </a:p>
          <a:p>
            <a:r>
              <a:rPr lang="en-AU" dirty="0"/>
              <a:t>Sea level rise</a:t>
            </a:r>
          </a:p>
          <a:p>
            <a:r>
              <a:rPr lang="en-AU" dirty="0"/>
              <a:t>Climate change</a:t>
            </a:r>
          </a:p>
          <a:p>
            <a:endParaRPr lang="en-AU" dirty="0"/>
          </a:p>
          <a:p>
            <a:endParaRPr lang="en-AU" dirty="0"/>
          </a:p>
          <a:p>
            <a:endParaRPr lang="en-AU" dirty="0"/>
          </a:p>
        </p:txBody>
      </p:sp>
      <p:sp>
        <p:nvSpPr>
          <p:cNvPr id="7" name="Oval 6">
            <a:extLst>
              <a:ext uri="{FF2B5EF4-FFF2-40B4-BE49-F238E27FC236}">
                <a16:creationId xmlns:a16="http://schemas.microsoft.com/office/drawing/2014/main" id="{26E5D302-E190-4D3D-B91C-53A5C27BC437}"/>
              </a:ext>
            </a:extLst>
          </p:cNvPr>
          <p:cNvSpPr/>
          <p:nvPr/>
        </p:nvSpPr>
        <p:spPr>
          <a:xfrm>
            <a:off x="7044574" y="1053095"/>
            <a:ext cx="983783" cy="983783"/>
          </a:xfrm>
          <a:prstGeom prst="ellipse">
            <a:avLst/>
          </a:prstGeom>
          <a:solidFill>
            <a:schemeClr val="tx2">
              <a:alpha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481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418098-3DAB-018E-BA22-EE1F3373FF67}"/>
              </a:ext>
            </a:extLst>
          </p:cNvPr>
          <p:cNvPicPr>
            <a:picLocks noChangeAspect="1"/>
          </p:cNvPicPr>
          <p:nvPr/>
        </p:nvPicPr>
        <p:blipFill>
          <a:blip r:embed="rId4"/>
          <a:stretch>
            <a:fillRect/>
          </a:stretch>
        </p:blipFill>
        <p:spPr>
          <a:xfrm>
            <a:off x="7033591" y="221914"/>
            <a:ext cx="4874591" cy="2808477"/>
          </a:xfrm>
          <a:prstGeom prst="rect">
            <a:avLst/>
          </a:prstGeom>
        </p:spPr>
      </p:pic>
      <p:pic>
        <p:nvPicPr>
          <p:cNvPr id="3" name="Picture 3" descr="Diagram&#10;&#10;Description automatically generated">
            <a:extLst>
              <a:ext uri="{FF2B5EF4-FFF2-40B4-BE49-F238E27FC236}">
                <a16:creationId xmlns:a16="http://schemas.microsoft.com/office/drawing/2014/main" id="{4B14B3AC-4963-BD4A-A256-411C73000E49}"/>
              </a:ext>
            </a:extLst>
          </p:cNvPr>
          <p:cNvPicPr>
            <a:picLocks noChangeAspect="1"/>
          </p:cNvPicPr>
          <p:nvPr/>
        </p:nvPicPr>
        <p:blipFill>
          <a:blip r:embed="rId5"/>
          <a:stretch>
            <a:fillRect/>
          </a:stretch>
        </p:blipFill>
        <p:spPr>
          <a:xfrm>
            <a:off x="7199244" y="3092174"/>
            <a:ext cx="5305285" cy="2805043"/>
          </a:xfrm>
          <a:prstGeom prst="rect">
            <a:avLst/>
          </a:prstGeom>
        </p:spPr>
      </p:pic>
      <p:sp>
        <p:nvSpPr>
          <p:cNvPr id="4" name="Text Placeholder 3">
            <a:extLst>
              <a:ext uri="{FF2B5EF4-FFF2-40B4-BE49-F238E27FC236}">
                <a16:creationId xmlns:a16="http://schemas.microsoft.com/office/drawing/2014/main" id="{49D9AACF-0EA0-4790-A3B9-7352134C4F02}"/>
              </a:ext>
            </a:extLst>
          </p:cNvPr>
          <p:cNvSpPr>
            <a:spLocks noGrp="1"/>
          </p:cNvSpPr>
          <p:nvPr>
            <p:ph type="body" sz="quarter" idx="10"/>
          </p:nvPr>
        </p:nvSpPr>
        <p:spPr/>
        <p:txBody>
          <a:bodyPr/>
          <a:lstStyle/>
          <a:p>
            <a:r>
              <a:rPr lang="en-AU"/>
              <a:t>Key outcomes desired</a:t>
            </a:r>
          </a:p>
        </p:txBody>
      </p:sp>
      <p:sp>
        <p:nvSpPr>
          <p:cNvPr id="6" name="Text Placeholder 5">
            <a:extLst>
              <a:ext uri="{FF2B5EF4-FFF2-40B4-BE49-F238E27FC236}">
                <a16:creationId xmlns:a16="http://schemas.microsoft.com/office/drawing/2014/main" id="{08B6152A-29B3-4456-8807-EC678B886708}"/>
              </a:ext>
            </a:extLst>
          </p:cNvPr>
          <p:cNvSpPr>
            <a:spLocks noGrp="1"/>
          </p:cNvSpPr>
          <p:nvPr>
            <p:ph type="body" sz="quarter" idx="12"/>
          </p:nvPr>
        </p:nvSpPr>
        <p:spPr/>
        <p:txBody>
          <a:bodyPr/>
          <a:lstStyle/>
          <a:p>
            <a:r>
              <a:rPr lang="en-AU" b="1" dirty="0"/>
              <a:t>Must Have:</a:t>
            </a:r>
          </a:p>
          <a:p>
            <a:pPr marL="342900" indent="-342900">
              <a:buFont typeface="Arial" panose="020B0604020202020204" pitchFamily="34" charset="0"/>
              <a:buChar char="•"/>
            </a:pPr>
            <a:r>
              <a:rPr lang="en-AU" dirty="0"/>
              <a:t>Increase capacity  (~2050) </a:t>
            </a:r>
          </a:p>
          <a:p>
            <a:pPr marL="342900" indent="-342900">
              <a:buFont typeface="Arial" panose="020B0604020202020204" pitchFamily="34" charset="0"/>
              <a:buChar char="•"/>
            </a:pPr>
            <a:r>
              <a:rPr lang="en-AU" dirty="0"/>
              <a:t>Design life  (~2050) </a:t>
            </a:r>
          </a:p>
          <a:p>
            <a:pPr marL="342900" indent="-342900">
              <a:buFont typeface="Arial" panose="020B0604020202020204" pitchFamily="34" charset="0"/>
              <a:buChar char="•"/>
            </a:pPr>
            <a:r>
              <a:rPr lang="en-AU" dirty="0"/>
              <a:t>Fit into long term plans</a:t>
            </a:r>
          </a:p>
          <a:p>
            <a:pPr marL="342900" indent="-342900">
              <a:buFont typeface="Arial" panose="020B0604020202020204" pitchFamily="34" charset="0"/>
              <a:buChar char="•"/>
            </a:pPr>
            <a:r>
              <a:rPr lang="en-AU" dirty="0"/>
              <a:t>Rapid Implementation</a:t>
            </a:r>
          </a:p>
          <a:p>
            <a:pPr marL="342900" indent="-342900">
              <a:buFont typeface="Arial" panose="020B0604020202020204" pitchFamily="34" charset="0"/>
              <a:buChar char="•"/>
            </a:pPr>
            <a:r>
              <a:rPr lang="en-AU" dirty="0"/>
              <a:t>Below capital allowances </a:t>
            </a:r>
          </a:p>
          <a:p>
            <a:pPr marL="342900" indent="-342900">
              <a:buFont typeface="Arial" panose="020B0604020202020204" pitchFamily="34" charset="0"/>
              <a:buChar char="•"/>
            </a:pPr>
            <a:r>
              <a:rPr lang="en-AU" dirty="0"/>
              <a:t>Improved maintainability (&gt;ADWF)</a:t>
            </a:r>
          </a:p>
          <a:p>
            <a:r>
              <a:rPr lang="en-AU" b="1" dirty="0"/>
              <a:t>Nice to Have: </a:t>
            </a:r>
          </a:p>
          <a:p>
            <a:pPr marL="342900" indent="-342900">
              <a:buFont typeface="Arial" panose="020B0604020202020204" pitchFamily="34" charset="0"/>
              <a:buChar char="•"/>
            </a:pPr>
            <a:r>
              <a:rPr lang="en-AU" dirty="0"/>
              <a:t>Increased resilience – duplication, spatial separation</a:t>
            </a:r>
          </a:p>
          <a:p>
            <a:pPr marL="342900" indent="-342900">
              <a:buFont typeface="Arial" panose="020B0604020202020204" pitchFamily="34" charset="0"/>
              <a:buChar char="•"/>
            </a:pPr>
            <a:r>
              <a:rPr lang="en-AU" dirty="0"/>
              <a:t>Allow recycle water pipework implementation</a:t>
            </a:r>
          </a:p>
          <a:p>
            <a:endParaRPr lang="en-AU" dirty="0"/>
          </a:p>
          <a:p>
            <a:endParaRPr lang="en-AU" dirty="0"/>
          </a:p>
        </p:txBody>
      </p:sp>
    </p:spTree>
    <p:extLst>
      <p:ext uri="{BB962C8B-B14F-4D97-AF65-F5344CB8AC3E}">
        <p14:creationId xmlns:p14="http://schemas.microsoft.com/office/powerpoint/2010/main" val="306390706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1760C-E7FF-7BB7-66A6-606F94F31F0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8C8775E-1D18-E3F7-3122-55E178D783A8}"/>
              </a:ext>
            </a:extLst>
          </p:cNvPr>
          <p:cNvSpPr>
            <a:spLocks noGrp="1"/>
          </p:cNvSpPr>
          <p:nvPr>
            <p:ph type="body" sz="quarter" idx="12"/>
          </p:nvPr>
        </p:nvSpPr>
        <p:spPr/>
        <p:txBody>
          <a:bodyPr/>
          <a:lstStyle/>
          <a:p>
            <a:endParaRPr lang="en-US"/>
          </a:p>
        </p:txBody>
      </p:sp>
      <p:pic>
        <p:nvPicPr>
          <p:cNvPr id="4" name="Picture 4">
            <a:extLst>
              <a:ext uri="{FF2B5EF4-FFF2-40B4-BE49-F238E27FC236}">
                <a16:creationId xmlns:a16="http://schemas.microsoft.com/office/drawing/2014/main" id="{957EE376-6C9E-7F38-53A5-CA5884C004C5}"/>
              </a:ext>
            </a:extLst>
          </p:cNvPr>
          <p:cNvPicPr>
            <a:picLocks noChangeAspect="1"/>
          </p:cNvPicPr>
          <p:nvPr/>
        </p:nvPicPr>
        <p:blipFill>
          <a:blip r:embed="rId3"/>
          <a:stretch>
            <a:fillRect/>
          </a:stretch>
        </p:blipFill>
        <p:spPr>
          <a:xfrm>
            <a:off x="2989" y="2328"/>
            <a:ext cx="12166101" cy="6843383"/>
          </a:xfrm>
          <a:prstGeom prst="rect">
            <a:avLst/>
          </a:prstGeom>
        </p:spPr>
      </p:pic>
      <p:pic>
        <p:nvPicPr>
          <p:cNvPr id="5" name="Picture 5" descr="A picture containing hanger, light&#10;&#10;Description automatically generated">
            <a:extLst>
              <a:ext uri="{FF2B5EF4-FFF2-40B4-BE49-F238E27FC236}">
                <a16:creationId xmlns:a16="http://schemas.microsoft.com/office/drawing/2014/main" id="{90E331B5-391A-68CA-D4AE-F094CA5F90CB}"/>
              </a:ext>
            </a:extLst>
          </p:cNvPr>
          <p:cNvPicPr>
            <a:picLocks noChangeAspect="1"/>
          </p:cNvPicPr>
          <p:nvPr/>
        </p:nvPicPr>
        <p:blipFill>
          <a:blip r:embed="rId4"/>
          <a:stretch>
            <a:fillRect/>
          </a:stretch>
        </p:blipFill>
        <p:spPr>
          <a:xfrm>
            <a:off x="1895539" y="649428"/>
            <a:ext cx="6373904" cy="5100948"/>
          </a:xfrm>
          <a:prstGeom prst="rect">
            <a:avLst/>
          </a:prstGeom>
        </p:spPr>
      </p:pic>
      <p:sp>
        <p:nvSpPr>
          <p:cNvPr id="6" name="TextBox 5">
            <a:extLst>
              <a:ext uri="{FF2B5EF4-FFF2-40B4-BE49-F238E27FC236}">
                <a16:creationId xmlns:a16="http://schemas.microsoft.com/office/drawing/2014/main" id="{FEA4B478-9D91-8337-CD06-C53996C27BE4}"/>
              </a:ext>
            </a:extLst>
          </p:cNvPr>
          <p:cNvSpPr txBox="1"/>
          <p:nvPr/>
        </p:nvSpPr>
        <p:spPr>
          <a:xfrm>
            <a:off x="356972" y="5298879"/>
            <a:ext cx="4185212"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latin typeface="+mj-lt"/>
                <a:cs typeface="Calibri"/>
              </a:rPr>
              <a:t>Original Plan $30 - $40 million </a:t>
            </a:r>
          </a:p>
          <a:p>
            <a:r>
              <a:rPr lang="en-US" b="1">
                <a:latin typeface="+mj-lt"/>
                <a:cs typeface="Calibri"/>
              </a:rPr>
              <a:t>Available Budget - &lt;$16 million</a:t>
            </a:r>
          </a:p>
          <a:p>
            <a:r>
              <a:rPr lang="en-US" b="1">
                <a:solidFill>
                  <a:srgbClr val="00B050"/>
                </a:solidFill>
                <a:latin typeface="+mj-lt"/>
                <a:cs typeface="Calibri"/>
              </a:rPr>
              <a:t>Potential Option - $12- $14 Million</a:t>
            </a:r>
          </a:p>
        </p:txBody>
      </p:sp>
    </p:spTree>
    <p:extLst>
      <p:ext uri="{BB962C8B-B14F-4D97-AF65-F5344CB8AC3E}">
        <p14:creationId xmlns:p14="http://schemas.microsoft.com/office/powerpoint/2010/main" val="302801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6AE48B-85E3-404B-A8D3-A09B271076F9}"/>
              </a:ext>
            </a:extLst>
          </p:cNvPr>
          <p:cNvPicPr>
            <a:picLocks noChangeAspect="1"/>
          </p:cNvPicPr>
          <p:nvPr/>
        </p:nvPicPr>
        <p:blipFill>
          <a:blip r:embed="rId3"/>
          <a:stretch>
            <a:fillRect/>
          </a:stretch>
        </p:blipFill>
        <p:spPr>
          <a:xfrm>
            <a:off x="7114323" y="1561171"/>
            <a:ext cx="4660278" cy="3888000"/>
          </a:xfrm>
          <a:prstGeom prst="rect">
            <a:avLst/>
          </a:prstGeom>
        </p:spPr>
      </p:pic>
      <p:sp>
        <p:nvSpPr>
          <p:cNvPr id="2" name="Text Placeholder 1">
            <a:extLst>
              <a:ext uri="{FF2B5EF4-FFF2-40B4-BE49-F238E27FC236}">
                <a16:creationId xmlns:a16="http://schemas.microsoft.com/office/drawing/2014/main" id="{62E5878E-A337-4983-B207-2E40A80EDFCC}"/>
              </a:ext>
            </a:extLst>
          </p:cNvPr>
          <p:cNvSpPr>
            <a:spLocks noGrp="1"/>
          </p:cNvSpPr>
          <p:nvPr>
            <p:ph type="body" sz="quarter" idx="10"/>
          </p:nvPr>
        </p:nvSpPr>
        <p:spPr/>
        <p:txBody>
          <a:bodyPr/>
          <a:lstStyle/>
          <a:p>
            <a:r>
              <a:rPr lang="en-AU"/>
              <a:t>Project concept</a:t>
            </a:r>
          </a:p>
        </p:txBody>
      </p:sp>
      <p:sp>
        <p:nvSpPr>
          <p:cNvPr id="3" name="Text Placeholder 2">
            <a:extLst>
              <a:ext uri="{FF2B5EF4-FFF2-40B4-BE49-F238E27FC236}">
                <a16:creationId xmlns:a16="http://schemas.microsoft.com/office/drawing/2014/main" id="{87BB4B85-4509-4903-83F1-F2738C3197BB}"/>
              </a:ext>
            </a:extLst>
          </p:cNvPr>
          <p:cNvSpPr>
            <a:spLocks noGrp="1"/>
          </p:cNvSpPr>
          <p:nvPr>
            <p:ph type="body" sz="quarter" idx="12"/>
          </p:nvPr>
        </p:nvSpPr>
        <p:spPr>
          <a:xfrm>
            <a:off x="801688" y="1561171"/>
            <a:ext cx="5807834" cy="4528784"/>
          </a:xfrm>
        </p:spPr>
        <p:txBody>
          <a:bodyPr>
            <a:normAutofit fontScale="92500" lnSpcReduction="20000"/>
          </a:bodyPr>
          <a:lstStyle/>
          <a:p>
            <a:pPr marL="342900" indent="-342900">
              <a:buFont typeface="Arial" panose="020B0604020202020204" pitchFamily="34" charset="0"/>
              <a:buChar char="•"/>
            </a:pPr>
            <a:r>
              <a:rPr lang="en-AU" dirty="0"/>
              <a:t>9 -10 km – Total Beach to Bell Is, either direction</a:t>
            </a:r>
          </a:p>
          <a:p>
            <a:pPr marL="342900" indent="-342900">
              <a:buFont typeface="Arial" panose="020B0604020202020204" pitchFamily="34" charset="0"/>
              <a:buChar char="•"/>
            </a:pPr>
            <a:r>
              <a:rPr lang="en-AU" dirty="0"/>
              <a:t>6 km – Beach to Martin Point</a:t>
            </a:r>
          </a:p>
          <a:p>
            <a:pPr marL="342900" indent="-342900">
              <a:buFont typeface="Arial" panose="020B0604020202020204" pitchFamily="34" charset="0"/>
              <a:buChar char="•"/>
            </a:pPr>
            <a:r>
              <a:rPr lang="en-AU" dirty="0"/>
              <a:t>4 km – If shortcut via pipeline 3</a:t>
            </a:r>
          </a:p>
          <a:p>
            <a:pPr marL="342900" indent="-342900">
              <a:buFont typeface="Arial" panose="020B0604020202020204" pitchFamily="34" charset="0"/>
              <a:buChar char="•"/>
            </a:pPr>
            <a:r>
              <a:rPr lang="en-AU" dirty="0"/>
              <a:t>Rehabilitate save cost and disruption</a:t>
            </a:r>
          </a:p>
          <a:p>
            <a:pPr marL="342900" indent="-342900">
              <a:buFont typeface="Arial" panose="020B0604020202020204" pitchFamily="34" charset="0"/>
              <a:buChar char="•"/>
            </a:pPr>
            <a:r>
              <a:rPr lang="en-AU" dirty="0"/>
              <a:t>Duplication benefits:</a:t>
            </a:r>
          </a:p>
          <a:p>
            <a:pPr marL="715963" indent="-342900">
              <a:buFont typeface="Arial" panose="020B0604020202020204" pitchFamily="34" charset="0"/>
              <a:buChar char="•"/>
            </a:pPr>
            <a:r>
              <a:rPr lang="en-AU" dirty="0"/>
              <a:t>Redundancy</a:t>
            </a:r>
          </a:p>
          <a:p>
            <a:pPr marL="715963" indent="-342900">
              <a:buFont typeface="Arial" panose="020B0604020202020204" pitchFamily="34" charset="0"/>
              <a:buChar char="•"/>
            </a:pPr>
            <a:r>
              <a:rPr lang="en-AU" dirty="0"/>
              <a:t>Reduced septicity</a:t>
            </a:r>
          </a:p>
          <a:p>
            <a:pPr marL="715963" indent="-342900">
              <a:buFont typeface="Arial" panose="020B0604020202020204" pitchFamily="34" charset="0"/>
              <a:buChar char="•"/>
            </a:pPr>
            <a:r>
              <a:rPr lang="en-AU" dirty="0"/>
              <a:t>Resilience</a:t>
            </a:r>
          </a:p>
          <a:p>
            <a:pPr marL="715963" indent="-342900">
              <a:buFont typeface="Arial" panose="020B0604020202020204" pitchFamily="34" charset="0"/>
              <a:buChar char="•"/>
            </a:pPr>
            <a:r>
              <a:rPr lang="en-AU" dirty="0"/>
              <a:t>Maintainability</a:t>
            </a:r>
          </a:p>
          <a:p>
            <a:pPr marL="342900" indent="-342900">
              <a:buFont typeface="Arial" panose="020B0604020202020204" pitchFamily="34" charset="0"/>
              <a:buChar char="•"/>
            </a:pPr>
            <a:r>
              <a:rPr lang="en-AU" dirty="0"/>
              <a:t>Is the pipe still there?</a:t>
            </a:r>
          </a:p>
          <a:p>
            <a:pPr marL="342900" indent="-342900">
              <a:buFont typeface="Arial" panose="020B0604020202020204" pitchFamily="34" charset="0"/>
              <a:buChar char="•"/>
            </a:pPr>
            <a:r>
              <a:rPr lang="en-AU" dirty="0"/>
              <a:t>What condition is it in?</a:t>
            </a:r>
          </a:p>
          <a:p>
            <a:pPr marL="342900" indent="-342900">
              <a:buFont typeface="Arial" panose="020B0604020202020204" pitchFamily="34" charset="0"/>
              <a:buChar char="•"/>
            </a:pPr>
            <a:r>
              <a:rPr lang="en-AU" dirty="0"/>
              <a:t>Can we reline it?</a:t>
            </a:r>
          </a:p>
          <a:p>
            <a:pPr marL="715963" indent="-342900">
              <a:buFont typeface="Arial" panose="020B0604020202020204" pitchFamily="34" charset="0"/>
              <a:buChar char="•"/>
            </a:pPr>
            <a:r>
              <a:rPr lang="en-AU" dirty="0"/>
              <a:t>How can we be confident that there isn't an issue in the middle?</a:t>
            </a:r>
          </a:p>
        </p:txBody>
      </p:sp>
    </p:spTree>
    <p:extLst>
      <p:ext uri="{BB962C8B-B14F-4D97-AF65-F5344CB8AC3E}">
        <p14:creationId xmlns:p14="http://schemas.microsoft.com/office/powerpoint/2010/main" val="540978241"/>
      </p:ext>
    </p:extLst>
  </p:cSld>
  <p:clrMapOvr>
    <a:masterClrMapping/>
  </p:clrMapOvr>
</p:sld>
</file>

<file path=ppt/theme/theme1.xml><?xml version="1.0" encoding="utf-8"?>
<a:theme xmlns:a="http://schemas.openxmlformats.org/drawingml/2006/main" name="Content Slides">
  <a:themeElements>
    <a:clrScheme name="Custom 1">
      <a:dk1>
        <a:srgbClr val="000000"/>
      </a:dk1>
      <a:lt1>
        <a:srgbClr val="FFFFFF"/>
      </a:lt1>
      <a:dk2>
        <a:srgbClr val="0067A3"/>
      </a:dk2>
      <a:lt2>
        <a:srgbClr val="E7F1F2"/>
      </a:lt2>
      <a:accent1>
        <a:srgbClr val="2A88B5"/>
      </a:accent1>
      <a:accent2>
        <a:srgbClr val="89CAEB"/>
      </a:accent2>
      <a:accent3>
        <a:srgbClr val="E7F1F2"/>
      </a:accent3>
      <a:accent4>
        <a:srgbClr val="0066A3"/>
      </a:accent4>
      <a:accent5>
        <a:srgbClr val="062F77"/>
      </a:accent5>
      <a:accent6>
        <a:srgbClr val="A5DFDD"/>
      </a:accent6>
      <a:hlink>
        <a:srgbClr val="009100"/>
      </a:hlink>
      <a:folHlink>
        <a:srgbClr val="85DFD0"/>
      </a:folHlink>
    </a:clrScheme>
    <a:fontScheme name="Custom 1">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b86fdab-f907-481f-bc64-3f6a1f331a91">
      <UserInfo>
        <DisplayName>Katrina Guy</DisplayName>
        <AccountId>19</AccountId>
        <AccountType/>
      </UserInfo>
      <UserInfo>
        <DisplayName>Gillian Blythe</DisplayName>
        <AccountId>145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6B83DECF4F674E891718EDB61F0638" ma:contentTypeVersion="14" ma:contentTypeDescription="Create a new document." ma:contentTypeScope="" ma:versionID="320157327c8eac86716c3f130f428d8a">
  <xsd:schema xmlns:xsd="http://www.w3.org/2001/XMLSchema" xmlns:xs="http://www.w3.org/2001/XMLSchema" xmlns:p="http://schemas.microsoft.com/office/2006/metadata/properties" xmlns:ns3="2399217d-ca11-4e99-a95d-f8a2cc2a2c40" xmlns:ns4="bb86fdab-f907-481f-bc64-3f6a1f331a91" targetNamespace="http://schemas.microsoft.com/office/2006/metadata/properties" ma:root="true" ma:fieldsID="7809fbd85452dba3e6b77ca47b8341a0" ns3:_="" ns4:_="">
    <xsd:import namespace="2399217d-ca11-4e99-a95d-f8a2cc2a2c40"/>
    <xsd:import namespace="bb86fdab-f907-481f-bc64-3f6a1f331a9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9217d-ca11-4e99-a95d-f8a2cc2a2c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86fdab-f907-481f-bc64-3f6a1f331a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B8B422-5282-451E-8EED-F88E351792B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b86fdab-f907-481f-bc64-3f6a1f331a91"/>
    <ds:schemaRef ds:uri="http://purl.org/dc/terms/"/>
    <ds:schemaRef ds:uri="http://schemas.openxmlformats.org/package/2006/metadata/core-properties"/>
    <ds:schemaRef ds:uri="2399217d-ca11-4e99-a95d-f8a2cc2a2c40"/>
    <ds:schemaRef ds:uri="http://www.w3.org/XML/1998/namespace"/>
    <ds:schemaRef ds:uri="http://purl.org/dc/dcmitype/"/>
  </ds:schemaRefs>
</ds:datastoreItem>
</file>

<file path=customXml/itemProps2.xml><?xml version="1.0" encoding="utf-8"?>
<ds:datastoreItem xmlns:ds="http://schemas.openxmlformats.org/officeDocument/2006/customXml" ds:itemID="{9368C8F2-30F3-448A-B03E-9A940E33D1FE}">
  <ds:schemaRefs>
    <ds:schemaRef ds:uri="http://schemas.microsoft.com/sharepoint/v3/contenttype/forms"/>
  </ds:schemaRefs>
</ds:datastoreItem>
</file>

<file path=customXml/itemProps3.xml><?xml version="1.0" encoding="utf-8"?>
<ds:datastoreItem xmlns:ds="http://schemas.openxmlformats.org/officeDocument/2006/customXml" ds:itemID="{B7ABD51B-6091-4A18-9A60-CEA290D95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9217d-ca11-4e99-a95d-f8a2cc2a2c40"/>
    <ds:schemaRef ds:uri="bb86fdab-f907-481f-bc64-3f6a1f331a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b0f7126-b1c5-4f3e-8ca1-2b24f0f74620}" enabled="0" method="" siteId="{bb0f7126-b1c5-4f3e-8ca1-2b24f0f74620}" removed="1"/>
</clbl:labelList>
</file>

<file path=docProps/app.xml><?xml version="1.0" encoding="utf-8"?>
<Properties xmlns="http://schemas.openxmlformats.org/officeDocument/2006/extended-properties" xmlns:vt="http://schemas.openxmlformats.org/officeDocument/2006/docPropsVTypes">
  <Template/>
  <TotalTime>626</TotalTime>
  <Words>4084</Words>
  <Application>Microsoft Office PowerPoint</Application>
  <PresentationFormat>Widescreen</PresentationFormat>
  <Paragraphs>343</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Arial,Sans-Serif</vt:lpstr>
      <vt:lpstr>Calibri</vt:lpstr>
      <vt:lpstr>Century Gothic</vt:lpstr>
      <vt:lpstr>Proxima Nova</vt:lpstr>
      <vt:lpstr>Univers Light</vt:lpstr>
      <vt:lpstr>Content Slides</vt:lpstr>
      <vt:lpstr>Reusing assets to create capacity and resilience: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Doing the right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Paris Elwood</dc:creator>
  <cp:lastModifiedBy>William Nieuwenhuis</cp:lastModifiedBy>
  <cp:revision>3</cp:revision>
  <dcterms:created xsi:type="dcterms:W3CDTF">2022-05-04T02:33:18Z</dcterms:created>
  <dcterms:modified xsi:type="dcterms:W3CDTF">2022-10-18T19:41:46Z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0x010100156B83DECF4F674E891718EDB61F0638</vt:lpwstr>
  </property>
  <property fmtid="{D5CDD505-2E9C-101B-9397-08002B2CF9AE}" pid="3" name="MediaServiceImageTags">
    <vt:lpwstr/>
  </property>
</Properties>
</file>